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63" r:id="rId2"/>
    <p:sldId id="264" r:id="rId3"/>
    <p:sldId id="291" r:id="rId4"/>
    <p:sldId id="286" r:id="rId5"/>
    <p:sldId id="266" r:id="rId6"/>
    <p:sldId id="267" r:id="rId7"/>
    <p:sldId id="289" r:id="rId8"/>
    <p:sldId id="290" r:id="rId9"/>
    <p:sldId id="274" r:id="rId10"/>
    <p:sldId id="275" r:id="rId11"/>
    <p:sldId id="280" r:id="rId12"/>
    <p:sldId id="281" r:id="rId13"/>
    <p:sldId id="288" r:id="rId14"/>
    <p:sldId id="279" r:id="rId15"/>
    <p:sldId id="258" r:id="rId16"/>
    <p:sldId id="259" r:id="rId17"/>
    <p:sldId id="260" r:id="rId18"/>
    <p:sldId id="265" r:id="rId19"/>
    <p:sldId id="270" r:id="rId20"/>
    <p:sldId id="271" r:id="rId21"/>
    <p:sldId id="272" r:id="rId22"/>
    <p:sldId id="273" r:id="rId23"/>
    <p:sldId id="282" r:id="rId24"/>
    <p:sldId id="283" r:id="rId25"/>
    <p:sldId id="285" r:id="rId26"/>
    <p:sldId id="284" r:id="rId27"/>
    <p:sldId id="287" r:id="rId28"/>
    <p:sldId id="296" r:id="rId29"/>
    <p:sldId id="292" r:id="rId30"/>
    <p:sldId id="293" r:id="rId31"/>
    <p:sldId id="294" r:id="rId32"/>
    <p:sldId id="295"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0" d="100"/>
          <a:sy n="80" d="100"/>
        </p:scale>
        <p:origin x="-108"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3"/>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B3C3CA-82F3-43F4-BC6F-AD66325A1B5F}"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3C3CA-82F3-43F4-BC6F-AD66325A1B5F}"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3C3CA-82F3-43F4-BC6F-AD66325A1B5F}"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B3C3CA-82F3-43F4-BC6F-AD66325A1B5F}"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B3C3CA-82F3-43F4-BC6F-AD66325A1B5F}" type="datetimeFigureOut">
              <a:rPr lang="en-US" smtClean="0"/>
              <a:pPr/>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B3C3CA-82F3-43F4-BC6F-AD66325A1B5F}" type="datetimeFigureOut">
              <a:rPr lang="en-US" smtClean="0"/>
              <a:pPr/>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B3C3CA-82F3-43F4-BC6F-AD66325A1B5F}" type="datetimeFigureOut">
              <a:rPr lang="en-US" smtClean="0"/>
              <a:pPr/>
              <a:t>7/13/2015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B3C3CA-82F3-43F4-BC6F-AD66325A1B5F}" type="datetimeFigureOut">
              <a:rPr lang="en-US" smtClean="0"/>
              <a:pPr/>
              <a:t>7/13/2015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3C3CA-82F3-43F4-BC6F-AD66325A1B5F}" type="datetimeFigureOut">
              <a:rPr lang="en-US" smtClean="0"/>
              <a:pPr/>
              <a:t>7/13/2015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3C3CA-82F3-43F4-BC6F-AD66325A1B5F}" type="datetimeFigureOut">
              <a:rPr lang="en-US" smtClean="0"/>
              <a:pPr/>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7"/>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3C3CA-82F3-43F4-BC6F-AD66325A1B5F}" type="datetimeFigureOut">
              <a:rPr lang="en-US" smtClean="0"/>
              <a:pPr/>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266D4-3837-4856-BCDC-E07224085D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3B3C3CA-82F3-43F4-BC6F-AD66325A1B5F}" type="datetimeFigureOut">
              <a:rPr lang="en-US" smtClean="0"/>
              <a:pPr/>
              <a:t>7/13/2015</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CC266D4-3837-4856-BCDC-E07224085D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28600" y="3181350"/>
            <a:ext cx="5334000" cy="1676400"/>
          </a:xfrm>
        </p:spPr>
        <p:txBody>
          <a:bodyPr>
            <a:noAutofit/>
          </a:bodyPr>
          <a:lstStyle/>
          <a:p>
            <a:pPr algn="l"/>
            <a:r>
              <a:rPr lang="en-US" sz="2000" i="1" dirty="0" smtClean="0">
                <a:solidFill>
                  <a:schemeClr val="bg1">
                    <a:lumMod val="85000"/>
                  </a:schemeClr>
                </a:solidFill>
              </a:rPr>
              <a:t>Conducted on 22 June 2015 by</a:t>
            </a:r>
          </a:p>
          <a:p>
            <a:pPr algn="l"/>
            <a:r>
              <a:rPr lang="en-US" sz="2400" dirty="0" smtClean="0">
                <a:solidFill>
                  <a:schemeClr val="bg1"/>
                </a:solidFill>
              </a:rPr>
              <a:t>Sara Beth Davis, Mary K. French, Dana </a:t>
            </a:r>
            <a:r>
              <a:rPr lang="en-US" sz="2400" dirty="0" err="1" smtClean="0">
                <a:solidFill>
                  <a:schemeClr val="bg1"/>
                </a:solidFill>
              </a:rPr>
              <a:t>Leshock</a:t>
            </a:r>
            <a:r>
              <a:rPr lang="en-US" sz="2400" dirty="0" smtClean="0">
                <a:solidFill>
                  <a:schemeClr val="bg1"/>
                </a:solidFill>
              </a:rPr>
              <a:t>, and </a:t>
            </a:r>
            <a:r>
              <a:rPr lang="en-US" sz="2400" dirty="0" err="1" smtClean="0">
                <a:solidFill>
                  <a:schemeClr val="bg1"/>
                </a:solidFill>
              </a:rPr>
              <a:t>Nathichka</a:t>
            </a:r>
            <a:r>
              <a:rPr lang="en-US" sz="2400" dirty="0" smtClean="0">
                <a:solidFill>
                  <a:schemeClr val="bg1"/>
                </a:solidFill>
              </a:rPr>
              <a:t> </a:t>
            </a:r>
            <a:r>
              <a:rPr lang="en-US" sz="2400" dirty="0" err="1" smtClean="0">
                <a:solidFill>
                  <a:schemeClr val="bg1"/>
                </a:solidFill>
              </a:rPr>
              <a:t>Ramzey</a:t>
            </a:r>
            <a:r>
              <a:rPr lang="en-US" sz="2400" dirty="0" smtClean="0">
                <a:solidFill>
                  <a:schemeClr val="bg1"/>
                </a:solidFill>
              </a:rPr>
              <a:t> </a:t>
            </a:r>
            <a:endParaRPr lang="en-US" sz="2400" dirty="0">
              <a:solidFill>
                <a:schemeClr val="bg1"/>
              </a:solidFill>
            </a:endParaRPr>
          </a:p>
        </p:txBody>
      </p:sp>
      <p:sp>
        <p:nvSpPr>
          <p:cNvPr id="2" name="Title 1"/>
          <p:cNvSpPr>
            <a:spLocks noGrp="1"/>
          </p:cNvSpPr>
          <p:nvPr>
            <p:ph type="ctrTitle"/>
          </p:nvPr>
        </p:nvSpPr>
        <p:spPr>
          <a:xfrm>
            <a:off x="228600" y="895350"/>
            <a:ext cx="3810000" cy="1812127"/>
          </a:xfrm>
        </p:spPr>
        <p:txBody>
          <a:bodyPr>
            <a:noAutofit/>
          </a:bodyPr>
          <a:lstStyle/>
          <a:p>
            <a:pPr algn="l"/>
            <a:r>
              <a:rPr lang="en-US" b="1" dirty="0" smtClean="0">
                <a:solidFill>
                  <a:schemeClr val="bg1"/>
                </a:solidFill>
                <a:effectLst>
                  <a:outerShdw blurRad="38100" dist="38100" dir="2700000" algn="tl">
                    <a:srgbClr val="000000">
                      <a:alpha val="43137"/>
                    </a:srgbClr>
                  </a:outerShdw>
                </a:effectLst>
              </a:rPr>
              <a:t>Interview with Dr. Alan </a:t>
            </a:r>
            <a:r>
              <a:rPr lang="en-US" b="1" dirty="0" err="1" smtClean="0">
                <a:solidFill>
                  <a:schemeClr val="bg1"/>
                </a:solidFill>
                <a:effectLst>
                  <a:outerShdw blurRad="38100" dist="38100" dir="2700000" algn="tl">
                    <a:srgbClr val="000000">
                      <a:alpha val="43137"/>
                    </a:srgbClr>
                  </a:outerShdw>
                </a:effectLst>
              </a:rPr>
              <a:t>Tait</a:t>
            </a:r>
            <a:endParaRPr lang="en-US" b="1" dirty="0">
              <a:solidFill>
                <a:schemeClr val="bg1"/>
              </a:solidFill>
              <a:effectLst>
                <a:outerShdw blurRad="38100" dist="38100" dir="2700000" algn="tl">
                  <a:srgbClr val="000000">
                    <a:alpha val="43137"/>
                  </a:srgbClr>
                </a:outerShdw>
              </a:effectLst>
            </a:endParaRPr>
          </a:p>
        </p:txBody>
      </p:sp>
      <p:pic>
        <p:nvPicPr>
          <p:cNvPr id="17412" name="Picture 4" descr="Blank medium outline world map with white continents and transparent oceans - b2b"/>
          <p:cNvPicPr>
            <a:picLocks noChangeAspect="1" noChangeArrowheads="1"/>
          </p:cNvPicPr>
          <p:nvPr/>
        </p:nvPicPr>
        <p:blipFill>
          <a:blip r:embed="rId2" cstate="print">
            <a:duotone>
              <a:prstClr val="black"/>
              <a:schemeClr val="accent1">
                <a:tint val="45000"/>
                <a:satMod val="400000"/>
              </a:schemeClr>
            </a:duotone>
          </a:blip>
          <a:srcRect r="53283" b="14834"/>
          <a:stretch>
            <a:fillRect/>
          </a:stretch>
        </p:blipFill>
        <p:spPr bwMode="auto">
          <a:xfrm>
            <a:off x="3048000" y="0"/>
            <a:ext cx="6096000" cy="5143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66751"/>
            <a:ext cx="6858000" cy="3927872"/>
          </a:xfrm>
        </p:spPr>
        <p:txBody>
          <a:bodyPr>
            <a:normAutofit fontScale="77500" lnSpcReduction="20000"/>
          </a:bodyPr>
          <a:lstStyle/>
          <a:p>
            <a:pPr marL="0" indent="0">
              <a:spcBef>
                <a:spcPts val="0"/>
              </a:spcBef>
              <a:buNone/>
            </a:pPr>
            <a:r>
              <a:rPr lang="en-US" dirty="0"/>
              <a:t>He stated that the biggest challenge is how distance education is associated with low quality in two sorts. The first one being, students who study through distance education are not considered elite students (</a:t>
            </a:r>
            <a:r>
              <a:rPr lang="en-US" dirty="0" err="1"/>
              <a:t>Tait</a:t>
            </a:r>
            <a:r>
              <a:rPr lang="en-US" dirty="0"/>
              <a:t>, 2015). </a:t>
            </a:r>
          </a:p>
          <a:p>
            <a:pPr marL="0" indent="0">
              <a:spcBef>
                <a:spcPts val="0"/>
              </a:spcBef>
              <a:buNone/>
            </a:pPr>
            <a:endParaRPr lang="en-US" dirty="0"/>
          </a:p>
          <a:p>
            <a:pPr marL="0" indent="0">
              <a:spcBef>
                <a:spcPts val="0"/>
              </a:spcBef>
              <a:buNone/>
            </a:pPr>
            <a:r>
              <a:rPr lang="en-US" dirty="0"/>
              <a:t>The second aspect of distance education and quality concerns the standards of online learning. Dr. </a:t>
            </a:r>
            <a:r>
              <a:rPr lang="en-US" dirty="0" err="1"/>
              <a:t>Tait</a:t>
            </a:r>
            <a:r>
              <a:rPr lang="en-US" dirty="0"/>
              <a:t> (2015) mentioned that the standards are critiqued as not being of high quality. He argues that there is no evidence of poor quality in distance learning. </a:t>
            </a:r>
          </a:p>
          <a:p>
            <a:pPr marL="1588" indent="-1588">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742950"/>
            <a:ext cx="1219200" cy="1219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90550"/>
            <a:ext cx="7086600" cy="1102519"/>
          </a:xfrm>
        </p:spPr>
        <p:txBody>
          <a:bodyPr>
            <a:noAutofit/>
          </a:bodyPr>
          <a:lstStyle/>
          <a:p>
            <a:pPr algn="l"/>
            <a:r>
              <a:rPr lang="en-US" sz="2800" b="1" dirty="0"/>
              <a:t>What are the biggest challenges specifically for academic DE institutions?</a:t>
            </a:r>
            <a:endParaRPr lang="en-US" sz="2800" dirty="0"/>
          </a:p>
        </p:txBody>
      </p:sp>
      <p:sp>
        <p:nvSpPr>
          <p:cNvPr id="3" name="Content Placeholder 2"/>
          <p:cNvSpPr>
            <a:spLocks noGrp="1"/>
          </p:cNvSpPr>
          <p:nvPr>
            <p:ph type="subTitle" idx="1"/>
          </p:nvPr>
        </p:nvSpPr>
        <p:spPr>
          <a:xfrm>
            <a:off x="1828800" y="2571750"/>
            <a:ext cx="6400800" cy="1314450"/>
          </a:xfrm>
        </p:spPr>
        <p:txBody>
          <a:bodyPr>
            <a:normAutofit fontScale="92500" lnSpcReduction="20000"/>
          </a:bodyPr>
          <a:lstStyle/>
          <a:p>
            <a:pPr marL="1588" indent="-1588" algn="l"/>
            <a:r>
              <a:rPr lang="en-US" dirty="0" smtClean="0">
                <a:solidFill>
                  <a:schemeClr val="tx1"/>
                </a:solidFill>
              </a:rPr>
              <a:t>“… college education is becoming very, very difficult for many people  to afford. It's a crying shame.”</a:t>
            </a:r>
            <a:endParaRPr lang="en-US" dirty="0">
              <a:solidFill>
                <a:schemeClr val="tx1"/>
              </a:solidFill>
            </a:endParaRPr>
          </a:p>
          <a:p>
            <a:pPr marL="1588" indent="-1588" algn="l">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66751"/>
            <a:ext cx="6858000" cy="3927872"/>
          </a:xfrm>
        </p:spPr>
        <p:txBody>
          <a:bodyPr>
            <a:normAutofit/>
          </a:bodyPr>
          <a:lstStyle/>
          <a:p>
            <a:pPr marL="0" indent="0">
              <a:buNone/>
            </a:pPr>
            <a:r>
              <a:rPr lang="en-US" sz="1600" dirty="0"/>
              <a:t>Dr. </a:t>
            </a:r>
            <a:r>
              <a:rPr lang="en-US" sz="1600" dirty="0" err="1"/>
              <a:t>Tait</a:t>
            </a:r>
            <a:r>
              <a:rPr lang="en-US" sz="1600" dirty="0"/>
              <a:t>  identified three significant challenges specifically for academic distance education institutions. </a:t>
            </a:r>
          </a:p>
          <a:p>
            <a:pPr lvl="1">
              <a:buFont typeface="+mj-lt"/>
              <a:buAutoNum type="arabicPeriod"/>
            </a:pPr>
            <a:r>
              <a:rPr lang="en-US" sz="1600" dirty="0"/>
              <a:t>The first challenge is the battle of providing high quality education. In addition to ensuring high quality, Dr. </a:t>
            </a:r>
            <a:r>
              <a:rPr lang="en-US" sz="1600" dirty="0" err="1"/>
              <a:t>Tait</a:t>
            </a:r>
            <a:r>
              <a:rPr lang="en-US" sz="1600" dirty="0"/>
              <a:t> points out the importance of having impelling programs and curriculums. It is important for students to be engaged and want to study. </a:t>
            </a:r>
            <a:r>
              <a:rPr lang="en-US" sz="1600" dirty="0" err="1"/>
              <a:t>McClary</a:t>
            </a:r>
            <a:r>
              <a:rPr lang="en-US" sz="1600" dirty="0"/>
              <a:t> (2013) suggests educational institutions should have standards and a vision for what type of distance learning programs they will implement. </a:t>
            </a:r>
          </a:p>
          <a:p>
            <a:pPr lvl="1">
              <a:buFont typeface="+mj-lt"/>
              <a:buAutoNum type="arabicPeriod"/>
            </a:pPr>
            <a:r>
              <a:rPr lang="en-US" sz="1600" dirty="0"/>
              <a:t>The battle of affordability is the second challenge institutions are faced with. Dr. </a:t>
            </a:r>
            <a:r>
              <a:rPr lang="en-US" sz="1600" dirty="0" err="1"/>
              <a:t>Tait</a:t>
            </a:r>
            <a:r>
              <a:rPr lang="en-US" sz="1600" dirty="0"/>
              <a:t> mentioned how higher education is becoming harder and harder to afford </a:t>
            </a:r>
          </a:p>
          <a:p>
            <a:pPr lvl="1">
              <a:buFont typeface="+mj-lt"/>
              <a:buAutoNum type="arabicPeriod"/>
            </a:pPr>
            <a:r>
              <a:rPr lang="en-US" sz="1600" dirty="0"/>
              <a:t>Lastly, he explains that the scholarship of our business is important. He suggests that should continue to understand the value of our field so that we can improve our practices through argument and database. </a:t>
            </a:r>
          </a:p>
          <a:p>
            <a:pPr marL="1588" indent="-1588">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742950"/>
            <a:ext cx="1219200" cy="1219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631031"/>
            <a:ext cx="7086600" cy="1102519"/>
          </a:xfrm>
        </p:spPr>
        <p:txBody>
          <a:bodyPr>
            <a:noAutofit/>
          </a:bodyPr>
          <a:lstStyle/>
          <a:p>
            <a:pPr algn="l"/>
            <a:r>
              <a:rPr lang="en-US" sz="2800" b="1" dirty="0"/>
              <a:t>What strategies have you employed to successfully steer an organization in the right direction when change was needed?</a:t>
            </a:r>
            <a:endParaRPr lang="en-US" sz="2800" dirty="0"/>
          </a:p>
        </p:txBody>
      </p:sp>
      <p:sp>
        <p:nvSpPr>
          <p:cNvPr id="3" name="Content Placeholder 2"/>
          <p:cNvSpPr>
            <a:spLocks noGrp="1"/>
          </p:cNvSpPr>
          <p:nvPr>
            <p:ph type="subTitle" idx="1"/>
          </p:nvPr>
        </p:nvSpPr>
        <p:spPr>
          <a:xfrm>
            <a:off x="1828800" y="2495550"/>
            <a:ext cx="6400800" cy="1828800"/>
          </a:xfrm>
        </p:spPr>
        <p:txBody>
          <a:bodyPr>
            <a:normAutofit fontScale="47500" lnSpcReduction="20000"/>
          </a:bodyPr>
          <a:lstStyle/>
          <a:p>
            <a:pPr algn="l">
              <a:lnSpc>
                <a:spcPct val="120000"/>
              </a:lnSpc>
              <a:spcBef>
                <a:spcPts val="0"/>
              </a:spcBef>
            </a:pPr>
            <a:r>
              <a:rPr lang="en-US" sz="4500" dirty="0" smtClean="0">
                <a:solidFill>
                  <a:schemeClr val="tx1"/>
                </a:solidFill>
              </a:rPr>
              <a:t>“</a:t>
            </a:r>
            <a:r>
              <a:rPr lang="en-US" sz="4500" dirty="0">
                <a:solidFill>
                  <a:schemeClr val="tx1"/>
                </a:solidFill>
              </a:rPr>
              <a:t>One of those, was in rethinking some aspects of our programs at the OU. I was particularly keen on having programs for the vocational or professional student and that aligned with the university's </a:t>
            </a:r>
            <a:r>
              <a:rPr lang="en-US" sz="4500" dirty="0" smtClean="0">
                <a:solidFill>
                  <a:schemeClr val="tx1"/>
                </a:solidFill>
              </a:rPr>
              <a:t>mission. ”</a:t>
            </a:r>
            <a:endParaRPr lang="en-US" sz="4500" dirty="0">
              <a:solidFill>
                <a:schemeClr val="tx1"/>
              </a:solidFill>
            </a:endParaRPr>
          </a:p>
          <a:p>
            <a:pPr algn="l"/>
            <a:endParaRPr lang="en-US" dirty="0">
              <a:solidFill>
                <a:schemeClr val="tx1"/>
              </a:solidFill>
            </a:endParaRPr>
          </a:p>
          <a:p>
            <a:pPr algn="l"/>
            <a:endParaRPr lang="en-US" b="1" dirty="0"/>
          </a:p>
          <a:p>
            <a:pPr marL="1588" indent="-1588" algn="l">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Leshock, D., &amp; Ramzey, M. (Producers). (2015, June 22). </a:t>
            </a:r>
            <a:r>
              <a:rPr lang="en-US" sz="1050" i="1" dirty="0">
                <a:solidFill>
                  <a:schemeClr val="tx1">
                    <a:lumMod val="50000"/>
                    <a:lumOff val="50000"/>
                  </a:schemeClr>
                </a:solidFill>
              </a:rPr>
              <a:t>Interview with Professor Alan 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extLst>
      <p:ext uri="{BB962C8B-B14F-4D97-AF65-F5344CB8AC3E}">
        <p14:creationId xmlns:p14="http://schemas.microsoft.com/office/powerpoint/2010/main" val="2140579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61950"/>
            <a:ext cx="6858000" cy="4232673"/>
          </a:xfrm>
        </p:spPr>
        <p:txBody>
          <a:bodyPr>
            <a:noAutofit/>
          </a:bodyPr>
          <a:lstStyle/>
          <a:p>
            <a:pPr marL="0" indent="0">
              <a:spcBef>
                <a:spcPts val="0"/>
              </a:spcBef>
              <a:buNone/>
            </a:pPr>
            <a:r>
              <a:rPr lang="en-US" sz="1400" dirty="0" smtClean="0"/>
              <a:t>Professor </a:t>
            </a:r>
            <a:r>
              <a:rPr lang="en-US" sz="1400" dirty="0" err="1" smtClean="0"/>
              <a:t>Tait</a:t>
            </a:r>
            <a:r>
              <a:rPr lang="en-US" sz="1400" dirty="0" smtClean="0"/>
              <a:t> initiated successful programs for the vocational and professional student. These programs included the following:</a:t>
            </a:r>
          </a:p>
          <a:p>
            <a:pPr marL="0" lvl="2" indent="0">
              <a:spcBef>
                <a:spcPts val="0"/>
              </a:spcBef>
            </a:pPr>
            <a:r>
              <a:rPr lang="en-US" sz="1400" dirty="0" smtClean="0"/>
              <a:t>Retail Management (reason: large occupational group in the UK) </a:t>
            </a:r>
          </a:p>
          <a:p>
            <a:pPr marL="0" lvl="2" indent="0">
              <a:spcBef>
                <a:spcPts val="0"/>
              </a:spcBef>
            </a:pPr>
            <a:r>
              <a:rPr lang="en-US" sz="1400" dirty="0" smtClean="0"/>
              <a:t>Sports Study (reason: sports reaches across all sectors and classes and one can make a career of it)</a:t>
            </a:r>
          </a:p>
          <a:p>
            <a:pPr marL="0" lvl="2" indent="0">
              <a:spcBef>
                <a:spcPts val="0"/>
              </a:spcBef>
            </a:pPr>
            <a:r>
              <a:rPr lang="en-US" sz="1400" dirty="0" smtClean="0"/>
              <a:t>Pre-School Education (reason: many women who are very capable intelligent people are already working in this field and wish to better themselves). These programs were very successful and supported  the OU’s inclusive vision (OU website, </a:t>
            </a:r>
            <a:r>
              <a:rPr lang="en-US" sz="1400" dirty="0" err="1" smtClean="0"/>
              <a:t>n.d</a:t>
            </a:r>
            <a:r>
              <a:rPr lang="en-US" sz="1400" dirty="0" smtClean="0"/>
              <a:t>.). </a:t>
            </a:r>
          </a:p>
          <a:p>
            <a:pPr marL="0" indent="0">
              <a:spcBef>
                <a:spcPts val="0"/>
              </a:spcBef>
              <a:buNone/>
            </a:pPr>
            <a:endParaRPr lang="en-US" sz="1400" dirty="0" smtClean="0"/>
          </a:p>
          <a:p>
            <a:pPr marL="0" indent="0">
              <a:spcBef>
                <a:spcPts val="0"/>
              </a:spcBef>
              <a:buNone/>
            </a:pPr>
            <a:r>
              <a:rPr lang="en-US" sz="1400" dirty="0" smtClean="0"/>
              <a:t>Professor </a:t>
            </a:r>
            <a:r>
              <a:rPr lang="en-US" sz="1400" dirty="0" err="1" smtClean="0"/>
              <a:t>Tait</a:t>
            </a:r>
            <a:r>
              <a:rPr lang="en-US" sz="1400" dirty="0" smtClean="0"/>
              <a:t> showcases many traits that servant leaders portray. Greenleaf (2010) states “ one is asked then, to accept the human condition, its condition,  its suffering and its joys and to work with its imperfections” (p. 89). </a:t>
            </a:r>
            <a:r>
              <a:rPr lang="en-US" sz="1400" dirty="0" err="1" smtClean="0"/>
              <a:t>Tait</a:t>
            </a:r>
            <a:r>
              <a:rPr lang="en-US" sz="1400" dirty="0" smtClean="0"/>
              <a:t>  evaluated the needs of the underserved and those adults wishing to move up in their lives both socially and economically.  He then identified Retail Management, Sports Studies, and Pre-school Education as areas that many people either worked in or had interest in and wanted career advancement through higher education. His attitude of inclusive education allowed his innovative and creative ideas to be fulfilled and therefore helped the needs of the non-traditional student.  These students more often than not had not been successful in traditional schooling institutions. As a result, the Open University (OU) enjoyed even more success and increased enrollments (</a:t>
            </a:r>
            <a:r>
              <a:rPr lang="en-US" sz="1400" dirty="0" err="1" smtClean="0"/>
              <a:t>Tait</a:t>
            </a:r>
            <a:r>
              <a:rPr lang="en-US" sz="1400" dirty="0" smtClean="0"/>
              <a:t>, 2015).  </a:t>
            </a:r>
            <a:endParaRPr lang="en-US" sz="1400"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4478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t="5564" r="5882"/>
          <a:stretch>
            <a:fillRect/>
          </a:stretch>
        </p:blipFill>
        <p:spPr bwMode="auto">
          <a:xfrm>
            <a:off x="381000" y="742950"/>
            <a:ext cx="1219200" cy="1293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742950"/>
            <a:ext cx="7086600" cy="1102519"/>
          </a:xfrm>
        </p:spPr>
        <p:txBody>
          <a:bodyPr>
            <a:noAutofit/>
          </a:bodyPr>
          <a:lstStyle/>
          <a:p>
            <a:pPr algn="l"/>
            <a:r>
              <a:rPr lang="en-US" sz="2800" b="1" dirty="0"/>
              <a:t>What steps should DE organizations take ensure their survival in this technology driven world?</a:t>
            </a:r>
            <a:endParaRPr lang="en-US" sz="2800" dirty="0"/>
          </a:p>
        </p:txBody>
      </p:sp>
      <p:sp>
        <p:nvSpPr>
          <p:cNvPr id="3" name="Content Placeholder 2"/>
          <p:cNvSpPr>
            <a:spLocks noGrp="1"/>
          </p:cNvSpPr>
          <p:nvPr>
            <p:ph type="subTitle" idx="1"/>
          </p:nvPr>
        </p:nvSpPr>
        <p:spPr>
          <a:xfrm>
            <a:off x="1828800" y="2571750"/>
            <a:ext cx="6400800" cy="1314450"/>
          </a:xfrm>
        </p:spPr>
        <p:txBody>
          <a:bodyPr>
            <a:normAutofit fontScale="92500" lnSpcReduction="20000"/>
          </a:bodyPr>
          <a:lstStyle/>
          <a:p>
            <a:pPr marL="1588" indent="-1588" algn="l">
              <a:buNone/>
            </a:pPr>
            <a:r>
              <a:rPr lang="en-US" dirty="0" smtClean="0">
                <a:solidFill>
                  <a:schemeClr val="tx1"/>
                </a:solidFill>
              </a:rPr>
              <a:t>“…margins of gaps between pedagogy and technology…getting </a:t>
            </a:r>
            <a:r>
              <a:rPr lang="en-US" dirty="0">
                <a:solidFill>
                  <a:schemeClr val="tx1"/>
                </a:solidFill>
              </a:rPr>
              <a:t>the balance right is an art </a:t>
            </a:r>
            <a:r>
              <a:rPr lang="en-US" dirty="0" smtClean="0">
                <a:solidFill>
                  <a:schemeClr val="tx1"/>
                </a:solidFill>
              </a:rPr>
              <a:t>form, </a:t>
            </a:r>
            <a:r>
              <a:rPr lang="en-US" dirty="0">
                <a:solidFill>
                  <a:schemeClr val="tx1"/>
                </a:solidFill>
              </a:rPr>
              <a:t>not a </a:t>
            </a:r>
            <a:r>
              <a:rPr lang="en-US" dirty="0" smtClean="0">
                <a:solidFill>
                  <a:schemeClr val="tx1"/>
                </a:solidFill>
              </a:rPr>
              <a:t>science.”</a:t>
            </a:r>
            <a:endParaRPr lang="en-US" dirty="0">
              <a:solidFill>
                <a:schemeClr val="tx1"/>
              </a:solidFill>
            </a:endParaRPr>
          </a:p>
          <a:p>
            <a:pPr marL="1588" indent="-1588" algn="l">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66751"/>
            <a:ext cx="6858000" cy="3927872"/>
          </a:xfrm>
        </p:spPr>
        <p:txBody>
          <a:bodyPr>
            <a:normAutofit fontScale="55000" lnSpcReduction="20000"/>
          </a:bodyPr>
          <a:lstStyle/>
          <a:p>
            <a:pPr marL="1588" indent="-1588">
              <a:buNone/>
            </a:pPr>
            <a:r>
              <a:rPr lang="en-US" dirty="0" smtClean="0"/>
              <a:t>Professor </a:t>
            </a:r>
            <a:r>
              <a:rPr lang="en-US" dirty="0" err="1" smtClean="0"/>
              <a:t>Tait</a:t>
            </a:r>
            <a:r>
              <a:rPr lang="en-US" dirty="0" smtClean="0"/>
              <a:t> (2015) believes that distance education organizations can be successful if they listen to what their current and/or potential students need and focus on providing it for them. Having a clear vision for moving forward is necessary for success (</a:t>
            </a:r>
            <a:r>
              <a:rPr lang="en-US" dirty="0" err="1" smtClean="0"/>
              <a:t>Kotter</a:t>
            </a:r>
            <a:r>
              <a:rPr lang="en-US" dirty="0" smtClean="0"/>
              <a:t>, 2012). </a:t>
            </a:r>
            <a:r>
              <a:rPr lang="en-US" dirty="0" err="1" smtClean="0"/>
              <a:t>Kotter</a:t>
            </a:r>
            <a:r>
              <a:rPr lang="en-US" dirty="0" smtClean="0"/>
              <a:t> (2012) outlines that addressing barriers and creating short-term wins will help keep momentum going and allow institutions to grow. Professor </a:t>
            </a:r>
            <a:r>
              <a:rPr lang="en-US" dirty="0" err="1" smtClean="0"/>
              <a:t>Tait</a:t>
            </a:r>
            <a:r>
              <a:rPr lang="en-US" dirty="0" smtClean="0"/>
              <a:t> (2015) addressed this in his response and feels that distance education institutions need to take a step-back from their normal operations to evaluate their environment, keeping an eye on the items outlined by </a:t>
            </a:r>
            <a:r>
              <a:rPr lang="en-US" dirty="0" err="1" smtClean="0"/>
              <a:t>Kotter</a:t>
            </a:r>
            <a:r>
              <a:rPr lang="en-US" dirty="0" smtClean="0"/>
              <a:t> (2012). Professor </a:t>
            </a:r>
            <a:r>
              <a:rPr lang="en-US" dirty="0" err="1" smtClean="0"/>
              <a:t>Tait</a:t>
            </a:r>
            <a:r>
              <a:rPr lang="en-US" dirty="0" smtClean="0"/>
              <a:t> (2015) further believes that distance education institutions must find a balance between technology and pedagogy. Technology has enhanced distance education, but not all institutions are optimizing the relationship between the two (Anderson &amp; </a:t>
            </a:r>
            <a:r>
              <a:rPr lang="en-US" dirty="0" err="1" smtClean="0"/>
              <a:t>Dron</a:t>
            </a:r>
            <a:r>
              <a:rPr lang="en-US" dirty="0" smtClean="0"/>
              <a:t>, 2012). Institutions need to be mindful of the need to balance by evaluating tools for their pedagogical benefits before embracing or implementing new technology (Anderson &amp; </a:t>
            </a:r>
            <a:r>
              <a:rPr lang="en-US" dirty="0" err="1" smtClean="0"/>
              <a:t>Dron</a:t>
            </a:r>
            <a:r>
              <a:rPr lang="en-US" dirty="0" smtClean="0"/>
              <a:t>, 2012).</a:t>
            </a: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Sara\Google Drive\Photos\Selfies - Sara Beth\8057a7acc69111e387030002c99abb4e_8.jpg"/>
          <p:cNvPicPr>
            <a:picLocks noChangeAspect="1" noChangeArrowheads="1"/>
          </p:cNvPicPr>
          <p:nvPr/>
        </p:nvPicPr>
        <p:blipFill>
          <a:blip r:embed="rId2" cstate="print"/>
          <a:srcRect/>
          <a:stretch>
            <a:fillRect/>
          </a:stretch>
        </p:blipFill>
        <p:spPr bwMode="auto">
          <a:xfrm>
            <a:off x="381000" y="742950"/>
            <a:ext cx="1219200" cy="1219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90550"/>
            <a:ext cx="7086600" cy="1102519"/>
          </a:xfrm>
        </p:spPr>
        <p:txBody>
          <a:bodyPr>
            <a:noAutofit/>
          </a:bodyPr>
          <a:lstStyle/>
          <a:p>
            <a:pPr algn="l"/>
            <a:r>
              <a:rPr lang="en-US" sz="2800" b="1" dirty="0"/>
              <a:t>Do you foresee any specific types of organizations </a:t>
            </a:r>
            <a:r>
              <a:rPr lang="en-US" sz="2800" b="1" dirty="0" smtClean="0"/>
              <a:t>struggling </a:t>
            </a:r>
            <a:r>
              <a:rPr lang="en-US" sz="2800" b="1" dirty="0"/>
              <a:t>in the future? </a:t>
            </a:r>
            <a:endParaRPr lang="en-US" sz="2800" dirty="0"/>
          </a:p>
        </p:txBody>
      </p:sp>
      <p:sp>
        <p:nvSpPr>
          <p:cNvPr id="3" name="Content Placeholder 2"/>
          <p:cNvSpPr>
            <a:spLocks noGrp="1"/>
          </p:cNvSpPr>
          <p:nvPr>
            <p:ph type="subTitle" idx="1"/>
          </p:nvPr>
        </p:nvSpPr>
        <p:spPr>
          <a:xfrm>
            <a:off x="1828800" y="2571750"/>
            <a:ext cx="6781800" cy="1905000"/>
          </a:xfrm>
        </p:spPr>
        <p:txBody>
          <a:bodyPr>
            <a:normAutofit fontScale="47500" lnSpcReduction="20000"/>
          </a:bodyPr>
          <a:lstStyle/>
          <a:p>
            <a:pPr marL="1588" indent="-1588" algn="l"/>
            <a:r>
              <a:rPr lang="en-US" sz="5500" dirty="0" smtClean="0">
                <a:solidFill>
                  <a:schemeClr val="tx1"/>
                </a:solidFill>
              </a:rPr>
              <a:t>“</a:t>
            </a:r>
            <a:r>
              <a:rPr lang="en-US" sz="5500" b="0" i="0" dirty="0" smtClean="0">
                <a:solidFill>
                  <a:srgbClr val="353535"/>
                </a:solidFill>
              </a:rPr>
              <a:t>Some for-profits have really disgraced themselves for the last 10 years- whether they can come back and make a valuable contribution - based on good practice, I don't know.</a:t>
            </a:r>
            <a:r>
              <a:rPr lang="en-US" sz="5500" dirty="0" smtClean="0">
                <a:solidFill>
                  <a:schemeClr val="tx1"/>
                </a:solidFill>
              </a:rPr>
              <a:t>”</a:t>
            </a:r>
            <a:endParaRPr lang="en-US" sz="5500" dirty="0">
              <a:solidFill>
                <a:schemeClr val="tx1"/>
              </a:solidFill>
            </a:endParaRPr>
          </a:p>
          <a:p>
            <a:pPr marL="1588" indent="-1588" algn="l">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66751"/>
            <a:ext cx="6858000" cy="3927872"/>
          </a:xfrm>
        </p:spPr>
        <p:txBody>
          <a:bodyPr>
            <a:normAutofit fontScale="92500" lnSpcReduction="10000"/>
          </a:bodyPr>
          <a:lstStyle/>
          <a:p>
            <a:pPr marL="0" indent="1588">
              <a:buNone/>
            </a:pPr>
            <a:r>
              <a:rPr lang="en-US" dirty="0"/>
              <a:t>Professor </a:t>
            </a:r>
            <a:r>
              <a:rPr lang="en-US" dirty="0" err="1"/>
              <a:t>Tait</a:t>
            </a:r>
            <a:r>
              <a:rPr lang="en-US" dirty="0"/>
              <a:t> (2015) believes that for-profit distance education institutions have disgraced themselves in recent years. His belief is supported by Natalie, </a:t>
            </a:r>
            <a:r>
              <a:rPr lang="en-US" dirty="0" err="1"/>
              <a:t>Libertella</a:t>
            </a:r>
            <a:r>
              <a:rPr lang="en-US" dirty="0"/>
              <a:t>, and Doran (2015) who feel that for-profit institutions are skating a fine line between ethical and unethical  due to their need for corporate success and lack of academic integrity.</a:t>
            </a:r>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Sara\Google Drive\Photos\Selfies - Sara Beth\8057a7acc69111e387030002c99abb4e_8.jpg"/>
          <p:cNvPicPr>
            <a:picLocks noChangeAspect="1" noChangeArrowheads="1"/>
          </p:cNvPicPr>
          <p:nvPr/>
        </p:nvPicPr>
        <p:blipFill>
          <a:blip r:embed="rId2" cstate="print"/>
          <a:srcRect/>
          <a:stretch>
            <a:fillRect/>
          </a:stretch>
        </p:blipFill>
        <p:spPr bwMode="auto">
          <a:xfrm>
            <a:off x="381000" y="742950"/>
            <a:ext cx="1219200" cy="1219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90550"/>
            <a:ext cx="7086600" cy="1102519"/>
          </a:xfrm>
        </p:spPr>
        <p:txBody>
          <a:bodyPr>
            <a:noAutofit/>
          </a:bodyPr>
          <a:lstStyle/>
          <a:p>
            <a:pPr algn="l"/>
            <a:r>
              <a:rPr lang="en-US" sz="2800" b="1" dirty="0"/>
              <a:t>How would you describe your leadership style?</a:t>
            </a:r>
            <a:r>
              <a:rPr lang="en-US" sz="2800" dirty="0"/>
              <a:t> </a:t>
            </a:r>
          </a:p>
        </p:txBody>
      </p:sp>
      <p:sp>
        <p:nvSpPr>
          <p:cNvPr id="3" name="Content Placeholder 2"/>
          <p:cNvSpPr>
            <a:spLocks noGrp="1"/>
          </p:cNvSpPr>
          <p:nvPr>
            <p:ph type="subTitle" idx="1"/>
          </p:nvPr>
        </p:nvSpPr>
        <p:spPr>
          <a:xfrm>
            <a:off x="1828800" y="2571750"/>
            <a:ext cx="7086600" cy="1752600"/>
          </a:xfrm>
        </p:spPr>
        <p:txBody>
          <a:bodyPr>
            <a:noAutofit/>
          </a:bodyPr>
          <a:lstStyle/>
          <a:p>
            <a:pPr marL="1588" indent="-1588" algn="l"/>
            <a:r>
              <a:rPr lang="en-US" sz="2400" dirty="0" smtClean="0">
                <a:solidFill>
                  <a:schemeClr val="tx1"/>
                </a:solidFill>
              </a:rPr>
              <a:t>“</a:t>
            </a:r>
            <a:r>
              <a:rPr lang="en-US" sz="2400" dirty="0">
                <a:solidFill>
                  <a:schemeClr val="tx1"/>
                </a:solidFill>
              </a:rPr>
              <a:t>I believe in concepts like distributed </a:t>
            </a:r>
            <a:r>
              <a:rPr lang="en-US" sz="2400" dirty="0" smtClean="0">
                <a:solidFill>
                  <a:schemeClr val="tx1"/>
                </a:solidFill>
              </a:rPr>
              <a:t>leadership… </a:t>
            </a:r>
            <a:r>
              <a:rPr lang="en-US" sz="2400" dirty="0">
                <a:solidFill>
                  <a:schemeClr val="tx1"/>
                </a:solidFill>
              </a:rPr>
              <a:t>that the wisdom doesn't lie at the top - so I try </a:t>
            </a:r>
            <a:r>
              <a:rPr lang="en-US" sz="2400" dirty="0" smtClean="0">
                <a:solidFill>
                  <a:schemeClr val="tx1"/>
                </a:solidFill>
              </a:rPr>
              <a:t>to… </a:t>
            </a:r>
            <a:r>
              <a:rPr lang="en-US" sz="2400" dirty="0">
                <a:solidFill>
                  <a:schemeClr val="tx1"/>
                </a:solidFill>
              </a:rPr>
              <a:t>have conversations with people across the </a:t>
            </a:r>
            <a:r>
              <a:rPr lang="en-US" sz="2400" dirty="0" smtClean="0">
                <a:solidFill>
                  <a:schemeClr val="tx1"/>
                </a:solidFill>
              </a:rPr>
              <a:t>organization, </a:t>
            </a:r>
            <a:r>
              <a:rPr lang="en-US" sz="2400" dirty="0">
                <a:solidFill>
                  <a:schemeClr val="tx1"/>
                </a:solidFill>
              </a:rPr>
              <a:t>because there's </a:t>
            </a:r>
            <a:r>
              <a:rPr lang="en-US" sz="2400" dirty="0" smtClean="0">
                <a:solidFill>
                  <a:schemeClr val="tx1"/>
                </a:solidFill>
              </a:rPr>
              <a:t>a lot </a:t>
            </a:r>
            <a:r>
              <a:rPr lang="en-US" sz="2400" dirty="0">
                <a:solidFill>
                  <a:schemeClr val="tx1"/>
                </a:solidFill>
              </a:rPr>
              <a:t>of wisdom, </a:t>
            </a:r>
            <a:r>
              <a:rPr lang="en-US" sz="2400" dirty="0" smtClean="0">
                <a:solidFill>
                  <a:schemeClr val="tx1"/>
                </a:solidFill>
              </a:rPr>
              <a:t>knowledge </a:t>
            </a:r>
            <a:r>
              <a:rPr lang="en-US" sz="2400" dirty="0">
                <a:solidFill>
                  <a:schemeClr val="tx1"/>
                </a:solidFill>
              </a:rPr>
              <a:t>across the organization - </a:t>
            </a:r>
            <a:r>
              <a:rPr lang="en-US" sz="2400" dirty="0" smtClean="0">
                <a:solidFill>
                  <a:schemeClr val="tx1"/>
                </a:solidFill>
              </a:rPr>
              <a:t>”</a:t>
            </a:r>
            <a:endParaRPr lang="en-US" sz="2400" dirty="0">
              <a:solidFill>
                <a:schemeClr val="tx1"/>
              </a:solidFill>
            </a:endParaRPr>
          </a:p>
          <a:p>
            <a:pPr marL="1588" indent="-1588" algn="l">
              <a:buNone/>
            </a:pPr>
            <a:endParaRPr lang="en-US" sz="1600"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742950"/>
            <a:ext cx="7086600" cy="1102519"/>
          </a:xfrm>
        </p:spPr>
        <p:txBody>
          <a:bodyPr>
            <a:noAutofit/>
          </a:bodyPr>
          <a:lstStyle/>
          <a:p>
            <a:pPr algn="l"/>
            <a:r>
              <a:rPr lang="en-US" sz="2800" b="1" dirty="0" smtClean="0"/>
              <a:t>Professor Alan </a:t>
            </a:r>
            <a:r>
              <a:rPr lang="en-US" sz="2800" b="1" dirty="0" err="1" smtClean="0"/>
              <a:t>Tait</a:t>
            </a:r>
            <a:r>
              <a:rPr lang="en-US" sz="2800" b="1" dirty="0" smtClean="0"/>
              <a:t/>
            </a:r>
            <a:br>
              <a:rPr lang="en-US" sz="2800" b="1" dirty="0" smtClean="0"/>
            </a:br>
            <a:r>
              <a:rPr lang="en-US" sz="2000" i="1" dirty="0" smtClean="0">
                <a:solidFill>
                  <a:schemeClr val="accent1"/>
                </a:solidFill>
              </a:rPr>
              <a:t>Director, International Development</a:t>
            </a:r>
            <a:r>
              <a:rPr lang="en-US" sz="2000" i="1" dirty="0">
                <a:solidFill>
                  <a:schemeClr val="accent1"/>
                </a:solidFill>
              </a:rPr>
              <a:t/>
            </a:r>
            <a:br>
              <a:rPr lang="en-US" sz="2000" i="1" dirty="0">
                <a:solidFill>
                  <a:schemeClr val="accent1"/>
                </a:solidFill>
              </a:rPr>
            </a:br>
            <a:r>
              <a:rPr lang="en-US" sz="2000" i="1" dirty="0" smtClean="0">
                <a:solidFill>
                  <a:schemeClr val="accent1"/>
                </a:solidFill>
              </a:rPr>
              <a:t>Pro-Vice Chancellor</a:t>
            </a:r>
            <a:r>
              <a:rPr lang="en-US" sz="2000" i="1" dirty="0">
                <a:solidFill>
                  <a:schemeClr val="accent1"/>
                </a:solidFill>
              </a:rPr>
              <a:t> </a:t>
            </a:r>
            <a:r>
              <a:rPr lang="en-US" sz="2000" i="1" dirty="0" smtClean="0">
                <a:solidFill>
                  <a:schemeClr val="accent1"/>
                </a:solidFill>
              </a:rPr>
              <a:t>(Academic)</a:t>
            </a:r>
            <a:br>
              <a:rPr lang="en-US" sz="2000" i="1" dirty="0" smtClean="0">
                <a:solidFill>
                  <a:schemeClr val="accent1"/>
                </a:solidFill>
              </a:rPr>
            </a:br>
            <a:r>
              <a:rPr lang="en-US" sz="2000" i="1" dirty="0" smtClean="0">
                <a:solidFill>
                  <a:schemeClr val="accent1"/>
                </a:solidFill>
              </a:rPr>
              <a:t>Dean of the Faculty of Education and Language Studies </a:t>
            </a:r>
            <a:endParaRPr lang="en-US" sz="2800" i="1" dirty="0">
              <a:solidFill>
                <a:schemeClr val="accent1"/>
              </a:solidFill>
            </a:endParaRPr>
          </a:p>
        </p:txBody>
      </p:sp>
      <p:sp>
        <p:nvSpPr>
          <p:cNvPr id="3" name="Content Placeholder 2"/>
          <p:cNvSpPr>
            <a:spLocks noGrp="1"/>
          </p:cNvSpPr>
          <p:nvPr>
            <p:ph type="subTitle" idx="1"/>
          </p:nvPr>
        </p:nvSpPr>
        <p:spPr>
          <a:xfrm>
            <a:off x="1828800" y="2266950"/>
            <a:ext cx="6400800" cy="1619250"/>
          </a:xfrm>
        </p:spPr>
        <p:txBody>
          <a:bodyPr>
            <a:noAutofit/>
          </a:bodyPr>
          <a:lstStyle/>
          <a:p>
            <a:pPr marL="1588" indent="-1588" algn="l">
              <a:buNone/>
            </a:pPr>
            <a:r>
              <a:rPr lang="en-US" sz="2400" dirty="0" smtClean="0">
                <a:solidFill>
                  <a:schemeClr val="tx1"/>
                </a:solidFill>
              </a:rPr>
              <a:t>His academic career has been in scholarly support of distance and e-learning. He develops various ways to provide countries with international organizations. He is in a variety of groups, and is currently a Senior Online Consultant for The Open University of China. </a:t>
            </a:r>
            <a:endParaRPr lang="en-US" sz="2400" dirty="0">
              <a:solidFill>
                <a:schemeClr val="tx1"/>
              </a:solidFill>
            </a:endParaRPr>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4800" y="590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2" cstate="print"/>
          <a:srcRect/>
          <a:stretch>
            <a:fillRect/>
          </a:stretch>
        </p:blipFill>
        <p:spPr bwMode="auto">
          <a:xfrm>
            <a:off x="381000" y="666750"/>
            <a:ext cx="1219200" cy="1219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66751"/>
            <a:ext cx="6858000" cy="3927872"/>
          </a:xfrm>
        </p:spPr>
        <p:txBody>
          <a:bodyPr>
            <a:normAutofit fontScale="55000" lnSpcReduction="20000"/>
          </a:bodyPr>
          <a:lstStyle/>
          <a:p>
            <a:pPr marL="1588" indent="-1588">
              <a:buNone/>
            </a:pPr>
            <a:r>
              <a:rPr lang="en-US" dirty="0" err="1"/>
              <a:t>Kotter</a:t>
            </a:r>
            <a:r>
              <a:rPr lang="en-US" dirty="0"/>
              <a:t> (2012) believes that individuals or committees alone do not have enough information to be successful. Instead, the business environment of today requires a collaborative work environment. In this new environment, building trust is essential. </a:t>
            </a:r>
            <a:r>
              <a:rPr lang="en-US" dirty="0" err="1"/>
              <a:t>Kotter's</a:t>
            </a:r>
            <a:r>
              <a:rPr lang="en-US" dirty="0"/>
              <a:t> vision aligns well with Professor </a:t>
            </a:r>
            <a:r>
              <a:rPr lang="en-US" dirty="0" err="1"/>
              <a:t>Tait's</a:t>
            </a:r>
            <a:r>
              <a:rPr lang="en-US" dirty="0"/>
              <a:t> self-proclaimed distributed leadership style. Lewis, McAllister, and </a:t>
            </a:r>
            <a:r>
              <a:rPr lang="en-US" dirty="0" err="1"/>
              <a:t>Bies</a:t>
            </a:r>
            <a:r>
              <a:rPr lang="en-US" dirty="0"/>
              <a:t> (1989) indicate that building trust is essential to effective collaborative work environments noted by </a:t>
            </a:r>
            <a:r>
              <a:rPr lang="en-US" dirty="0" err="1"/>
              <a:t>Kotter</a:t>
            </a:r>
            <a:r>
              <a:rPr lang="en-US" dirty="0"/>
              <a:t> (2012). Professor </a:t>
            </a:r>
            <a:r>
              <a:rPr lang="en-US" dirty="0" err="1"/>
              <a:t>Tait</a:t>
            </a:r>
            <a:r>
              <a:rPr lang="en-US" dirty="0"/>
              <a:t> builds trust with his team by having conversations with employees of all levels across the organization because "there's a lot of wisdom and knowledge" within their experiences (</a:t>
            </a:r>
            <a:r>
              <a:rPr lang="en-US" dirty="0" err="1"/>
              <a:t>Tait</a:t>
            </a:r>
            <a:r>
              <a:rPr lang="en-US" dirty="0"/>
              <a:t>, 2015). Professor </a:t>
            </a:r>
            <a:r>
              <a:rPr lang="en-US" dirty="0" err="1"/>
              <a:t>Tait's</a:t>
            </a:r>
            <a:r>
              <a:rPr lang="en-US" dirty="0"/>
              <a:t> approach on distributed leadership helps him avoid the ego and creating mistrust pitfalls of leadership described by </a:t>
            </a:r>
            <a:r>
              <a:rPr lang="en-US" dirty="0" err="1"/>
              <a:t>Kotter</a:t>
            </a:r>
            <a:r>
              <a:rPr lang="en-US" dirty="0"/>
              <a:t> (2012). By seeking frequent input from across the organization, he demonstrates modesty and a creates trust. These interactions encourage other employees to do the same, demonstrating the positive characteristic of leading by example that is prevalent in </a:t>
            </a:r>
            <a:r>
              <a:rPr lang="en-US" dirty="0" err="1"/>
              <a:t>Kotter's</a:t>
            </a:r>
            <a:r>
              <a:rPr lang="en-US" dirty="0"/>
              <a:t> work (2012).</a:t>
            </a:r>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Sara\Google Drive\Photos\Selfies - Sara Beth\8057a7acc69111e387030002c99abb4e_8.jpg"/>
          <p:cNvPicPr>
            <a:picLocks noChangeAspect="1" noChangeArrowheads="1"/>
          </p:cNvPicPr>
          <p:nvPr/>
        </p:nvPicPr>
        <p:blipFill>
          <a:blip r:embed="rId2" cstate="print"/>
          <a:srcRect/>
          <a:stretch>
            <a:fillRect/>
          </a:stretch>
        </p:blipFill>
        <p:spPr bwMode="auto">
          <a:xfrm>
            <a:off x="381000" y="742950"/>
            <a:ext cx="1219200" cy="1219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90550"/>
            <a:ext cx="7086600" cy="1102519"/>
          </a:xfrm>
        </p:spPr>
        <p:txBody>
          <a:bodyPr>
            <a:noAutofit/>
          </a:bodyPr>
          <a:lstStyle/>
          <a:p>
            <a:pPr algn="l"/>
            <a:r>
              <a:rPr lang="en-US" sz="2800" b="1" dirty="0"/>
              <a:t>What leadership types do you believe is the most effective in DE?</a:t>
            </a:r>
            <a:endParaRPr lang="en-US" sz="2800" dirty="0"/>
          </a:p>
        </p:txBody>
      </p:sp>
      <p:sp>
        <p:nvSpPr>
          <p:cNvPr id="3" name="Content Placeholder 2"/>
          <p:cNvSpPr>
            <a:spLocks noGrp="1"/>
          </p:cNvSpPr>
          <p:nvPr>
            <p:ph type="subTitle" idx="1"/>
          </p:nvPr>
        </p:nvSpPr>
        <p:spPr>
          <a:xfrm>
            <a:off x="1828800" y="2571750"/>
            <a:ext cx="6781800" cy="1314450"/>
          </a:xfrm>
        </p:spPr>
        <p:txBody>
          <a:bodyPr>
            <a:normAutofit fontScale="92500"/>
          </a:bodyPr>
          <a:lstStyle/>
          <a:p>
            <a:pPr marL="1588" indent="-1588" algn="l">
              <a:buNone/>
            </a:pPr>
            <a:r>
              <a:rPr lang="en-US" dirty="0" smtClean="0">
                <a:solidFill>
                  <a:schemeClr val="tx1"/>
                </a:solidFill>
              </a:rPr>
              <a:t>“…a passion for technology and a passion for an inclusive vision of education”</a:t>
            </a:r>
            <a:endParaRPr lang="en-US" dirty="0">
              <a:solidFill>
                <a:schemeClr val="tx1"/>
              </a:solidFill>
            </a:endParaRPr>
          </a:p>
          <a:p>
            <a:pPr marL="1588" indent="-1588" algn="l">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66751"/>
            <a:ext cx="6858000" cy="3927872"/>
          </a:xfrm>
        </p:spPr>
        <p:txBody>
          <a:bodyPr>
            <a:normAutofit fontScale="70000" lnSpcReduction="20000"/>
          </a:bodyPr>
          <a:lstStyle/>
          <a:p>
            <a:pPr marL="1588" indent="-1588">
              <a:buNone/>
            </a:pPr>
            <a:r>
              <a:rPr lang="en-US" dirty="0"/>
              <a:t>He believes having a passion for technology and a passion for an inclusive vision of education are the two primary effective beliefs in distance education. </a:t>
            </a:r>
            <a:r>
              <a:rPr lang="en-US" dirty="0" smtClean="0"/>
              <a:t>Bowers</a:t>
            </a:r>
            <a:r>
              <a:rPr lang="en-US" dirty="0"/>
              <a:t>, Robertson, &amp; </a:t>
            </a:r>
            <a:r>
              <a:rPr lang="en-US" dirty="0" err="1"/>
              <a:t>Parchman</a:t>
            </a:r>
            <a:r>
              <a:rPr lang="en-US" dirty="0"/>
              <a:t> (2012) believe that the most effective leaders realize that everyone’s input is valuable, which is similar to Dr. </a:t>
            </a:r>
            <a:r>
              <a:rPr lang="en-US" dirty="0" err="1"/>
              <a:t>Taits</a:t>
            </a:r>
            <a:r>
              <a:rPr lang="en-US" dirty="0"/>
              <a:t> belief. He explained that having a passion for an inclusive vision of education aid in finding out who is not being served by current systems. Furthermore, figuring out how we can serve them through curriculum and innovation of online systems (</a:t>
            </a:r>
            <a:r>
              <a:rPr lang="en-US" dirty="0" err="1"/>
              <a:t>Tait</a:t>
            </a:r>
            <a:r>
              <a:rPr lang="en-US" dirty="0"/>
              <a:t>, 2015). Dr </a:t>
            </a:r>
            <a:r>
              <a:rPr lang="en-US" dirty="0" err="1"/>
              <a:t>Tait</a:t>
            </a:r>
            <a:r>
              <a:rPr lang="en-US" dirty="0"/>
              <a:t> </a:t>
            </a:r>
            <a:r>
              <a:rPr lang="en-US" dirty="0" smtClean="0"/>
              <a:t>believes </a:t>
            </a:r>
            <a:r>
              <a:rPr lang="en-US" dirty="0"/>
              <a:t>that having a passion for technology in distance education can help those challenges. </a:t>
            </a:r>
          </a:p>
          <a:p>
            <a:pPr marL="1588" indent="-1588">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742950"/>
            <a:ext cx="1219200" cy="12192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90550"/>
            <a:ext cx="7086600" cy="1102519"/>
          </a:xfrm>
        </p:spPr>
        <p:txBody>
          <a:bodyPr>
            <a:noAutofit/>
          </a:bodyPr>
          <a:lstStyle/>
          <a:p>
            <a:pPr algn="l"/>
            <a:r>
              <a:rPr lang="en-US" sz="2800" b="1" dirty="0"/>
              <a:t>What advice do you have for aspiring DE professionals?</a:t>
            </a:r>
            <a:r>
              <a:rPr lang="en-US" sz="2800" dirty="0"/>
              <a:t> </a:t>
            </a:r>
          </a:p>
        </p:txBody>
      </p:sp>
      <p:sp>
        <p:nvSpPr>
          <p:cNvPr id="3" name="Content Placeholder 2"/>
          <p:cNvSpPr>
            <a:spLocks noGrp="1"/>
          </p:cNvSpPr>
          <p:nvPr>
            <p:ph type="subTitle" idx="1"/>
          </p:nvPr>
        </p:nvSpPr>
        <p:spPr>
          <a:xfrm>
            <a:off x="1828800" y="2571750"/>
            <a:ext cx="6553200" cy="1524000"/>
          </a:xfrm>
        </p:spPr>
        <p:txBody>
          <a:bodyPr>
            <a:normAutofit fontScale="92500"/>
          </a:bodyPr>
          <a:lstStyle/>
          <a:p>
            <a:pPr algn="l"/>
            <a:r>
              <a:rPr lang="en-US" dirty="0" smtClean="0">
                <a:solidFill>
                  <a:schemeClr val="tx1"/>
                </a:solidFill>
              </a:rPr>
              <a:t>“What I would say first of all, be proud. Not everybody understands what we do so be proud of what you do.“</a:t>
            </a:r>
            <a:endParaRPr lang="en-US" dirty="0">
              <a:solidFill>
                <a:schemeClr val="tx1"/>
              </a:solidFill>
            </a:endParaRPr>
          </a:p>
          <a:p>
            <a:pPr marL="1588" indent="-1588" algn="l">
              <a:buNone/>
            </a:pPr>
            <a:endParaRPr lang="en-US" dirty="0">
              <a:solidFill>
                <a:schemeClr val="tx1"/>
              </a:solidFill>
            </a:endParaRPr>
          </a:p>
          <a:p>
            <a:pPr marL="1588" indent="-1588" algn="l">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66751"/>
            <a:ext cx="6858000" cy="3927872"/>
          </a:xfrm>
        </p:spPr>
        <p:txBody>
          <a:bodyPr>
            <a:normAutofit fontScale="92500" lnSpcReduction="10000"/>
          </a:bodyPr>
          <a:lstStyle/>
          <a:p>
            <a:r>
              <a:rPr lang="en-US" dirty="0" smtClean="0"/>
              <a:t>…</a:t>
            </a:r>
            <a:r>
              <a:rPr lang="en-US" sz="2400" dirty="0"/>
              <a:t>Professor Tait has come a long way in his professional career. Throughout his endeavors, he has given many inspiring DE professionals great advice on how to succeed. One suggestion he has given that I feel is one of the most important is to be a mentor towards other inspiring DE professionals. Without the proper feedback how can we learn as individuals? Kotter (2012) refers to how leaders strategies establish direction, align, motivate, and inspire people to overcome obstacles and produce dramatic changes (Kotter, 2012</a:t>
            </a:r>
            <a:r>
              <a:rPr lang="en-US" sz="2400" dirty="0" smtClean="0"/>
              <a:t>). We </a:t>
            </a:r>
            <a:r>
              <a:rPr lang="en-US" sz="2400" dirty="0"/>
              <a:t>have to be proud of what we do and the outcome that we have achieved in life. </a:t>
            </a:r>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MG_2947.jpg"/>
          <p:cNvPicPr>
            <a:picLocks noChangeAspect="1"/>
          </p:cNvPicPr>
          <p:nvPr/>
        </p:nvPicPr>
        <p:blipFill>
          <a:blip r:embed="rId2" cstate="print">
            <a:extLst>
              <a:ext uri="{28A0092B-C50C-407E-A947-70E740481C1C}">
                <a14:useLocalDpi xmlns:a14="http://schemas.microsoft.com/office/drawing/2010/main" val="0"/>
              </a:ext>
            </a:extLst>
          </a:blip>
          <a:srcRect r="4688" b="27816"/>
          <a:stretch>
            <a:fillRect/>
          </a:stretch>
        </p:blipFill>
        <p:spPr>
          <a:xfrm>
            <a:off x="381000" y="742950"/>
            <a:ext cx="1219200" cy="12192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581150"/>
            <a:ext cx="9144000" cy="1812127"/>
          </a:xfrm>
        </p:spPr>
        <p:txBody>
          <a:bodyPr>
            <a:noAutofit/>
          </a:bodyPr>
          <a:lstStyle/>
          <a:p>
            <a:r>
              <a:rPr lang="en-US" sz="6600" b="1" dirty="0" smtClean="0">
                <a:solidFill>
                  <a:schemeClr val="bg1"/>
                </a:solidFill>
                <a:effectLst>
                  <a:outerShdw blurRad="38100" dist="38100" dir="2700000" algn="tl">
                    <a:srgbClr val="000000">
                      <a:alpha val="43137"/>
                    </a:srgbClr>
                  </a:outerShdw>
                </a:effectLst>
              </a:rPr>
              <a:t>Individual Reflections</a:t>
            </a:r>
            <a:endParaRPr lang="en-US" sz="66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506" name="Picture 2" descr="C:\Users\Sara\Google Drive\Photos\Selfies - Sara Beth\8057a7acc69111e387030002c99abb4e_8.jpg"/>
          <p:cNvPicPr>
            <a:picLocks noChangeAspect="1" noChangeArrowheads="1"/>
          </p:cNvPicPr>
          <p:nvPr/>
        </p:nvPicPr>
        <p:blipFill>
          <a:blip r:embed="rId2" cstate="print"/>
          <a:srcRect/>
          <a:stretch>
            <a:fillRect/>
          </a:stretch>
        </p:blipFill>
        <p:spPr bwMode="auto">
          <a:xfrm>
            <a:off x="381000" y="742950"/>
            <a:ext cx="1219200" cy="1219200"/>
          </a:xfrm>
          <a:prstGeom prst="rect">
            <a:avLst/>
          </a:prstGeom>
          <a:noFill/>
        </p:spPr>
      </p:pic>
      <p:sp>
        <p:nvSpPr>
          <p:cNvPr id="13" name="Title 1"/>
          <p:cNvSpPr txBox="1">
            <a:spLocks/>
          </p:cNvSpPr>
          <p:nvPr/>
        </p:nvSpPr>
        <p:spPr>
          <a:xfrm>
            <a:off x="1752600" y="666750"/>
            <a:ext cx="7086600" cy="1524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It was a please</a:t>
            </a:r>
            <a:r>
              <a:rPr kumimoji="0" lang="en-US" sz="1600" i="0" u="none" strike="noStrike" kern="1200" cap="none" spc="0" normalizeH="0" noProof="0" dirty="0" smtClean="0">
                <a:ln>
                  <a:noFill/>
                </a:ln>
                <a:solidFill>
                  <a:schemeClr val="tx1"/>
                </a:solidFill>
                <a:effectLst/>
                <a:uLnTx/>
                <a:uFillTx/>
                <a:latin typeface="+mj-lt"/>
                <a:ea typeface="+mj-ea"/>
                <a:cs typeface="+mj-cs"/>
              </a:rPr>
              <a:t> to have the opportunity to talk to  and learn from Dr. </a:t>
            </a:r>
            <a:r>
              <a:rPr kumimoji="0" lang="en-US" sz="1600" i="0" u="none" strike="noStrike" kern="1200" cap="none" spc="0" normalizeH="0" noProof="0" dirty="0" err="1" smtClean="0">
                <a:ln>
                  <a:noFill/>
                </a:ln>
                <a:solidFill>
                  <a:schemeClr val="tx1"/>
                </a:solidFill>
                <a:effectLst/>
                <a:uLnTx/>
                <a:uFillTx/>
                <a:latin typeface="+mj-lt"/>
                <a:ea typeface="+mj-ea"/>
                <a:cs typeface="+mj-cs"/>
              </a:rPr>
              <a:t>Tait</a:t>
            </a:r>
            <a:r>
              <a:rPr kumimoji="0" lang="en-US" sz="1600" i="0" u="none" strike="noStrike" kern="1200" cap="none" spc="0" normalizeH="0" noProof="0" dirty="0" smtClean="0">
                <a:ln>
                  <a:noFill/>
                </a:ln>
                <a:solidFill>
                  <a:schemeClr val="tx1"/>
                </a:solidFill>
                <a:effectLst/>
                <a:uLnTx/>
                <a:uFillTx/>
                <a:latin typeface="+mj-lt"/>
                <a:ea typeface="+mj-ea"/>
                <a:cs typeface="+mj-cs"/>
              </a:rPr>
              <a:t>. </a:t>
            </a:r>
            <a:r>
              <a:rPr lang="en-US" sz="1600" dirty="0" smtClean="0">
                <a:latin typeface="+mj-lt"/>
                <a:ea typeface="+mj-ea"/>
                <a:cs typeface="+mj-cs"/>
              </a:rPr>
              <a:t>Not only was he able to share information on successful distance education leadership, but also noted that his inclusive leadership style and it’s relationship building allows him to easily identify areas of need for his current and potential students. The advice he gave us will be valuable as we move beyond the MDE program and start or continue careers in distance education. </a:t>
            </a:r>
            <a:r>
              <a:rPr kumimoji="0" lang="en-US" sz="1600" i="0" u="none" strike="noStrike" kern="1200" cap="none" spc="0" normalizeH="0" baseline="0" noProof="0" dirty="0" smtClean="0">
                <a:ln>
                  <a:noFill/>
                </a:ln>
                <a:solidFill>
                  <a:schemeClr val="tx1"/>
                </a:solidFill>
                <a:effectLst/>
                <a:uLnTx/>
                <a:uFillTx/>
                <a:latin typeface="+mj-lt"/>
                <a:ea typeface="+mj-ea"/>
                <a:cs typeface="+mj-cs"/>
              </a:rPr>
              <a:t>- Sara Beth Davis</a:t>
            </a:r>
          </a:p>
        </p:txBody>
      </p:sp>
      <p:sp>
        <p:nvSpPr>
          <p:cNvPr id="11" name="Title 1"/>
          <p:cNvSpPr txBox="1">
            <a:spLocks/>
          </p:cNvSpPr>
          <p:nvPr/>
        </p:nvSpPr>
        <p:spPr>
          <a:xfrm>
            <a:off x="1752600" y="2800350"/>
            <a:ext cx="7086600" cy="2057400"/>
          </a:xfrm>
          <a:prstGeom prst="rect">
            <a:avLst/>
          </a:prstGeom>
        </p:spPr>
        <p:txBody>
          <a:bodyPr vert="horz" lIns="91440" tIns="45720" rIns="91440" bIns="45720" rtlCol="0" anchor="ctr">
            <a:noAutofit/>
          </a:bodyPr>
          <a:lstStyle/>
          <a:p>
            <a:pPr lvl="0">
              <a:spcBef>
                <a:spcPct val="0"/>
              </a:spcBef>
              <a:defRPr/>
            </a:pPr>
            <a:r>
              <a:rPr lang="en-US" sz="1600" dirty="0"/>
              <a:t>Dr. Tait voiced in this interview how important it is for those wanting a career in DE to have a heart for inclusion of all peoples. He cited personal examples of how he had to rock the boat with fellow colleagues to ensure this vision of inclusive education was fulfilled at the OU. His examples of personal courage, creativity, and strength of character, that he shared in the interview, will serve as a guiding light as we continue down the path towards a MDE and beyond.  I was very honored to be part of this project, and look forward to learning more from Dr. Tait through his books, journal articles, and editorials.</a:t>
            </a:r>
            <a:r>
              <a:rPr kumimoji="0" lang="en-US" sz="1600" i="0" u="none" strike="noStrike" kern="1200" cap="none" spc="0" normalizeH="0" baseline="0" noProof="0" dirty="0" smtClean="0">
                <a:ln>
                  <a:noFill/>
                </a:ln>
                <a:solidFill>
                  <a:schemeClr val="tx1"/>
                </a:solidFill>
                <a:effectLst/>
                <a:uLnTx/>
                <a:uFillTx/>
                <a:latin typeface="+mj-lt"/>
                <a:ea typeface="+mj-ea"/>
                <a:cs typeface="+mj-cs"/>
              </a:rPr>
              <a:t> - Mary K.</a:t>
            </a:r>
            <a:r>
              <a:rPr kumimoji="0" lang="en-US" sz="1600" i="0" u="none" strike="noStrike" kern="1200" cap="none" spc="0" normalizeH="0" noProof="0" dirty="0" smtClean="0">
                <a:ln>
                  <a:noFill/>
                </a:ln>
                <a:solidFill>
                  <a:schemeClr val="tx1"/>
                </a:solidFill>
                <a:effectLst/>
                <a:uLnTx/>
                <a:uFillTx/>
                <a:latin typeface="+mj-lt"/>
                <a:ea typeface="+mj-ea"/>
                <a:cs typeface="+mj-cs"/>
              </a:rPr>
              <a:t> French</a:t>
            </a:r>
            <a:endParaRPr kumimoji="0" lang="en-US" sz="16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Rectangle 13"/>
          <p:cNvSpPr/>
          <p:nvPr/>
        </p:nvSpPr>
        <p:spPr>
          <a:xfrm>
            <a:off x="304800" y="2876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Add photo of Mary K. here</a:t>
            </a:r>
            <a:endParaRPr lang="en-US" dirty="0">
              <a:solidFill>
                <a:schemeClr val="tx1"/>
              </a:solidFill>
            </a:endParaRPr>
          </a:p>
        </p:txBody>
      </p:sp>
      <p:pic>
        <p:nvPicPr>
          <p:cNvPr id="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t="5813"/>
          <a:stretch>
            <a:fillRect/>
          </a:stretch>
        </p:blipFill>
        <p:spPr bwMode="auto">
          <a:xfrm>
            <a:off x="381000" y="2952750"/>
            <a:ext cx="1224478"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028950"/>
            <a:ext cx="7086600" cy="1447800"/>
          </a:xfrm>
        </p:spPr>
        <p:txBody>
          <a:bodyPr>
            <a:noAutofit/>
          </a:bodyPr>
          <a:lstStyle/>
          <a:p>
            <a:pPr algn="l"/>
            <a:r>
              <a:rPr lang="en-US" sz="1600" dirty="0" smtClean="0"/>
              <a:t>It was a pleasure to sit and listen to the interview with Dr. Alan </a:t>
            </a:r>
            <a:r>
              <a:rPr lang="en-US" sz="1600" dirty="0" err="1" smtClean="0"/>
              <a:t>Tait</a:t>
            </a:r>
            <a:r>
              <a:rPr lang="en-US" sz="1600" dirty="0" smtClean="0"/>
              <a:t>. The interview was a great learning experience. One thing that stood out was how he described his vision. He mentioned family oriented and flexibility as part of his vision, which is extremely important in DE. He shared a lot of valuable knowledge that I can implement throughout my program and as I build upon my career field.</a:t>
            </a:r>
            <a:br>
              <a:rPr lang="en-US" sz="1600" dirty="0" smtClean="0"/>
            </a:br>
            <a:r>
              <a:rPr lang="en-US" sz="1600" dirty="0" smtClean="0"/>
              <a:t>  -</a:t>
            </a:r>
            <a:r>
              <a:rPr lang="en-US" sz="1600" dirty="0" err="1" smtClean="0"/>
              <a:t>Nathichka</a:t>
            </a:r>
            <a:r>
              <a:rPr lang="en-US" sz="1600" dirty="0" smtClean="0"/>
              <a:t> </a:t>
            </a:r>
            <a:r>
              <a:rPr lang="en-US" sz="1600" dirty="0" err="1" smtClean="0"/>
              <a:t>Ramzey</a:t>
            </a:r>
            <a:endParaRPr lang="en-US" sz="1600"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4800" y="30289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3105150"/>
            <a:ext cx="1219200" cy="1219200"/>
          </a:xfrm>
          <a:prstGeom prst="rect">
            <a:avLst/>
          </a:prstGeom>
        </p:spPr>
      </p:pic>
      <p:sp>
        <p:nvSpPr>
          <p:cNvPr id="10" name="Title 1"/>
          <p:cNvSpPr txBox="1">
            <a:spLocks/>
          </p:cNvSpPr>
          <p:nvPr/>
        </p:nvSpPr>
        <p:spPr>
          <a:xfrm>
            <a:off x="1828800" y="590550"/>
            <a:ext cx="7086600" cy="1905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j-lt"/>
                <a:ea typeface="+mj-ea"/>
                <a:cs typeface="+mj-cs"/>
              </a:rPr>
              <a:t>It was amazing to talk and interview Dr. </a:t>
            </a:r>
            <a:r>
              <a:rPr kumimoji="0" lang="en-US" sz="1600" b="0" i="0" u="none" strike="noStrike" kern="1200" cap="none" spc="0" normalizeH="0" baseline="0" noProof="0" dirty="0" err="1" smtClean="0">
                <a:ln>
                  <a:noFill/>
                </a:ln>
                <a:solidFill>
                  <a:schemeClr val="tx1"/>
                </a:solidFill>
                <a:effectLst/>
                <a:uLnTx/>
                <a:uFillTx/>
                <a:latin typeface="+mj-lt"/>
                <a:ea typeface="+mj-ea"/>
                <a:cs typeface="+mj-cs"/>
              </a:rPr>
              <a:t>Tait</a:t>
            </a:r>
            <a:r>
              <a:rPr kumimoji="0" lang="en-US" sz="1600" b="0" i="0" u="none" strike="noStrike" kern="1200" cap="none" spc="0" normalizeH="0" baseline="0" noProof="0" dirty="0" smtClean="0">
                <a:ln>
                  <a:noFill/>
                </a:ln>
                <a:solidFill>
                  <a:schemeClr val="tx1"/>
                </a:solidFill>
                <a:effectLst/>
                <a:uLnTx/>
                <a:uFillTx/>
                <a:latin typeface="+mj-lt"/>
                <a:ea typeface="+mj-ea"/>
                <a:cs typeface="+mj-cs"/>
              </a:rPr>
              <a:t>. He is a very knowledgeable man and mentor. He made it very obvious when he stated his advice to aspiring DE professionals. One that stuck in my head was to “Be Proud” (French, et al., 2015) many people do not understand what we are trying to do to be successful in our lives, we have to be “fearless” (French, et al., 2015). With his final analogy, Dr. </a:t>
            </a:r>
            <a:r>
              <a:rPr kumimoji="0" lang="en-US" sz="1600" b="0" i="0" u="none" strike="noStrike" kern="1200" cap="none" spc="0" normalizeH="0" baseline="0" noProof="0" dirty="0" err="1" smtClean="0">
                <a:ln>
                  <a:noFill/>
                </a:ln>
                <a:solidFill>
                  <a:schemeClr val="tx1"/>
                </a:solidFill>
                <a:effectLst/>
                <a:uLnTx/>
                <a:uFillTx/>
                <a:latin typeface="+mj-lt"/>
                <a:ea typeface="+mj-ea"/>
                <a:cs typeface="+mj-cs"/>
              </a:rPr>
              <a:t>Tait</a:t>
            </a:r>
            <a:r>
              <a:rPr kumimoji="0" lang="en-US" sz="1600" b="0" i="0" u="none" strike="noStrike" kern="1200" cap="none" spc="0" normalizeH="0" baseline="0" noProof="0" dirty="0" smtClean="0">
                <a:ln>
                  <a:noFill/>
                </a:ln>
                <a:solidFill>
                  <a:schemeClr val="tx1"/>
                </a:solidFill>
                <a:effectLst/>
                <a:uLnTx/>
                <a:uFillTx/>
                <a:latin typeface="+mj-lt"/>
                <a:ea typeface="+mj-ea"/>
                <a:cs typeface="+mj-cs"/>
              </a:rPr>
              <a:t> told us “that he likes to work with his colleagues on mentoring students” (French, et al., 2015). </a:t>
            </a:r>
            <a:r>
              <a:rPr kumimoji="0" lang="en-US" sz="1600" b="0" u="none" strike="noStrike" kern="1200" cap="none" spc="0" normalizeH="0" baseline="0" noProof="0" dirty="0" smtClean="0">
                <a:ln>
                  <a:noFill/>
                </a:ln>
                <a:solidFill>
                  <a:schemeClr val="tx1"/>
                </a:solidFill>
                <a:effectLst/>
                <a:uLnTx/>
                <a:uFillTx/>
                <a:latin typeface="+mj-lt"/>
                <a:ea typeface="+mj-ea"/>
                <a:cs typeface="+mj-cs"/>
              </a:rPr>
              <a:t>- Dana </a:t>
            </a:r>
            <a:r>
              <a:rPr kumimoji="0" lang="en-US" sz="1600" b="0" u="none" strike="noStrike" kern="1200" cap="none" spc="0" normalizeH="0" baseline="0" noProof="0" dirty="0" err="1" smtClean="0">
                <a:ln>
                  <a:noFill/>
                </a:ln>
                <a:solidFill>
                  <a:schemeClr val="tx1"/>
                </a:solidFill>
                <a:effectLst/>
                <a:uLnTx/>
                <a:uFillTx/>
                <a:latin typeface="+mj-lt"/>
                <a:ea typeface="+mj-ea"/>
                <a:cs typeface="+mj-cs"/>
              </a:rPr>
              <a:t>Leshock</a:t>
            </a:r>
            <a:endParaRPr kumimoji="0" lang="en-US" sz="1600" b="0" u="none" strike="noStrike" kern="1200" cap="none" spc="0" normalizeH="0" baseline="0" noProof="0" dirty="0">
              <a:ln>
                <a:noFill/>
              </a:ln>
              <a:solidFill>
                <a:schemeClr val="tx1"/>
              </a:solidFill>
              <a:effectLst/>
              <a:uLnTx/>
              <a:uFillTx/>
              <a:latin typeface="+mj-lt"/>
              <a:ea typeface="+mj-ea"/>
              <a:cs typeface="+mj-cs"/>
            </a:endParaRPr>
          </a:p>
        </p:txBody>
      </p:sp>
      <p:sp>
        <p:nvSpPr>
          <p:cNvPr id="11" name="Rectangle 10"/>
          <p:cNvSpPr/>
          <p:nvPr/>
        </p:nvSpPr>
        <p:spPr>
          <a:xfrm>
            <a:off x="304800" y="590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Add photo of Dana here</a:t>
            </a:r>
            <a:endParaRPr lang="en-US" dirty="0">
              <a:solidFill>
                <a:schemeClr val="tx1"/>
              </a:solidFill>
            </a:endParaRPr>
          </a:p>
        </p:txBody>
      </p:sp>
      <p:pic>
        <p:nvPicPr>
          <p:cNvPr id="14" name="Picture 13" descr="IMG_2947.jpg"/>
          <p:cNvPicPr>
            <a:picLocks noChangeAspect="1"/>
          </p:cNvPicPr>
          <p:nvPr/>
        </p:nvPicPr>
        <p:blipFill>
          <a:blip r:embed="rId3" cstate="print">
            <a:extLst>
              <a:ext uri="{28A0092B-C50C-407E-A947-70E740481C1C}">
                <a14:useLocalDpi xmlns:a14="http://schemas.microsoft.com/office/drawing/2010/main" val="0"/>
              </a:ext>
            </a:extLst>
          </a:blip>
          <a:srcRect r="4688" b="27816"/>
          <a:stretch>
            <a:fillRect/>
          </a:stretch>
        </p:blipFill>
        <p:spPr>
          <a:xfrm>
            <a:off x="381000" y="666750"/>
            <a:ext cx="1219200" cy="12192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590550"/>
            <a:ext cx="7086600" cy="569119"/>
          </a:xfrm>
        </p:spPr>
        <p:txBody>
          <a:bodyPr>
            <a:noAutofit/>
          </a:bodyPr>
          <a:lstStyle/>
          <a:p>
            <a:pPr algn="l"/>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Kotter (2012) talks about how companies can move ahead in the 21</a:t>
            </a:r>
            <a:r>
              <a:rPr lang="en-US" sz="2000" baseline="30000" dirty="0" smtClean="0"/>
              <a:t>st</a:t>
            </a:r>
            <a:r>
              <a:rPr lang="en-US" sz="2000" dirty="0" smtClean="0"/>
              <a:t> century by having leaders that are life time learners. These life-long learners are risk-takers, have a humble self-image, listen, and learn from other people. Dr. Tait underscored each of these traits in the interview, and practices these principles.</a:t>
            </a:r>
            <a:br>
              <a:rPr lang="en-US" sz="2000" dirty="0" smtClean="0"/>
            </a:br>
            <a:r>
              <a:rPr lang="en-US" sz="2000" dirty="0"/>
              <a:t/>
            </a:r>
            <a:br>
              <a:rPr lang="en-US" sz="2000" dirty="0"/>
            </a:br>
            <a:r>
              <a:rPr lang="en-US" sz="2000" dirty="0" smtClean="0"/>
              <a:t>Dr. Tait’s closing words to us as aspiring DE leaders was </a:t>
            </a:r>
            <a:br>
              <a:rPr lang="en-US" sz="2000" dirty="0" smtClean="0"/>
            </a:br>
            <a:r>
              <a:rPr lang="en-US" sz="2000" dirty="0" smtClean="0"/>
              <a:t>“to take the long journey, seek long term job satisfaction rather than material wealth” (Tait, 2015). In the end, it is mentors such as Dr. Tait who inspire us to take risks, believe in our profession, and move ahead in our life-time journeys as students and leaders of DE. – Mary K. French</a:t>
            </a:r>
            <a:r>
              <a:rPr lang="en-US" sz="2000" dirty="0"/>
              <a:t/>
            </a:r>
            <a:br>
              <a:rPr lang="en-US" sz="2000" dirty="0"/>
            </a:br>
            <a:endParaRPr lang="en-US" sz="2000" dirty="0"/>
          </a:p>
        </p:txBody>
      </p:sp>
      <p:sp>
        <p:nvSpPr>
          <p:cNvPr id="4" name="Rectangle 3"/>
          <p:cNvSpPr/>
          <p:nvPr/>
        </p:nvSpPr>
        <p:spPr>
          <a:xfrm>
            <a:off x="0" y="0"/>
            <a:ext cx="1676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5905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Users\Sara\Google Drive\Photos\Selfies - Sara Beth\8057a7acc69111e387030002c99abb4e_8.jpg"/>
          <p:cNvPicPr>
            <a:picLocks noChangeAspect="1" noChangeArrowheads="1"/>
          </p:cNvPicPr>
          <p:nvPr/>
        </p:nvPicPr>
        <p:blipFill>
          <a:blip r:embed="rId2" cstate="print"/>
          <a:srcRect/>
          <a:stretch>
            <a:fillRect/>
          </a:stretch>
        </p:blipFill>
        <p:spPr bwMode="auto">
          <a:xfrm>
            <a:off x="1219199" y="666750"/>
            <a:ext cx="685801" cy="685801"/>
          </a:xfrm>
          <a:prstGeom prst="rect">
            <a:avLst/>
          </a:prstGeom>
          <a:noFill/>
        </p:spPr>
      </p:pic>
      <p:sp>
        <p:nvSpPr>
          <p:cNvPr id="11" name="Rectangle 10"/>
          <p:cNvSpPr/>
          <p:nvPr/>
        </p:nvSpPr>
        <p:spPr>
          <a:xfrm>
            <a:off x="1143000" y="16573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143000" y="27241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3000" y="37909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t="5564" r="5882"/>
          <a:stretch>
            <a:fillRect/>
          </a:stretch>
        </p:blipFill>
        <p:spPr bwMode="auto">
          <a:xfrm>
            <a:off x="1219200" y="1733550"/>
            <a:ext cx="685799" cy="72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3873582"/>
            <a:ext cx="679368" cy="679368"/>
          </a:xfrm>
          <a:prstGeom prst="rect">
            <a:avLst/>
          </a:prstGeom>
        </p:spPr>
      </p:pic>
      <p:sp>
        <p:nvSpPr>
          <p:cNvPr id="21" name="Title 1"/>
          <p:cNvSpPr txBox="1">
            <a:spLocks/>
          </p:cNvSpPr>
          <p:nvPr/>
        </p:nvSpPr>
        <p:spPr>
          <a:xfrm rot="16200000">
            <a:off x="-2190750" y="2190750"/>
            <a:ext cx="5143500" cy="762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b="1" dirty="0" smtClean="0">
                <a:solidFill>
                  <a:schemeClr val="bg1"/>
                </a:solidFill>
                <a:latin typeface="+mj-lt"/>
                <a:ea typeface="+mj-ea"/>
                <a:cs typeface="+mj-cs"/>
              </a:rPr>
              <a:t>Conclusion</a:t>
            </a:r>
            <a:endParaRPr kumimoji="0" lang="en-US" sz="4800" b="0" i="1" u="none" strike="noStrike" kern="1200" cap="none" spc="0" normalizeH="0" baseline="0" noProof="0" dirty="0">
              <a:ln>
                <a:noFill/>
              </a:ln>
              <a:solidFill>
                <a:schemeClr val="bg1"/>
              </a:solidFill>
              <a:uLnTx/>
              <a:uFillTx/>
              <a:latin typeface="+mj-lt"/>
              <a:ea typeface="+mj-ea"/>
              <a:cs typeface="+mj-cs"/>
            </a:endParaRPr>
          </a:p>
        </p:txBody>
      </p:sp>
      <p:pic>
        <p:nvPicPr>
          <p:cNvPr id="22" name="Picture 21" descr="IMG_2947.jpg"/>
          <p:cNvPicPr>
            <a:picLocks noChangeAspect="1"/>
          </p:cNvPicPr>
          <p:nvPr/>
        </p:nvPicPr>
        <p:blipFill>
          <a:blip r:embed="rId5" cstate="print">
            <a:extLst>
              <a:ext uri="{28A0092B-C50C-407E-A947-70E740481C1C}">
                <a14:useLocalDpi xmlns:a14="http://schemas.microsoft.com/office/drawing/2010/main" val="0"/>
              </a:ext>
            </a:extLst>
          </a:blip>
          <a:srcRect r="4688" b="27816"/>
          <a:stretch>
            <a:fillRect/>
          </a:stretch>
        </p:blipFill>
        <p:spPr>
          <a:xfrm>
            <a:off x="1219200" y="2800350"/>
            <a:ext cx="685800" cy="685800"/>
          </a:xfrm>
          <a:prstGeom prst="rect">
            <a:avLst/>
          </a:prstGeom>
        </p:spPr>
      </p:pic>
    </p:spTree>
    <p:extLst>
      <p:ext uri="{BB962C8B-B14F-4D97-AF65-F5344CB8AC3E}">
        <p14:creationId xmlns:p14="http://schemas.microsoft.com/office/powerpoint/2010/main" val="40541483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581150"/>
            <a:ext cx="9144000" cy="1812127"/>
          </a:xfrm>
        </p:spPr>
        <p:txBody>
          <a:bodyPr>
            <a:noAutofit/>
          </a:bodyPr>
          <a:lstStyle/>
          <a:p>
            <a:r>
              <a:rPr lang="en-US" sz="6600" b="1" dirty="0" smtClean="0">
                <a:solidFill>
                  <a:schemeClr val="bg1"/>
                </a:solidFill>
                <a:effectLst>
                  <a:outerShdw blurRad="38100" dist="38100" dir="2700000" algn="tl">
                    <a:srgbClr val="000000">
                      <a:alpha val="43137"/>
                    </a:srgbClr>
                  </a:outerShdw>
                </a:effectLst>
              </a:rPr>
              <a:t>References</a:t>
            </a:r>
            <a:endParaRPr lang="en-US" sz="66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590550"/>
            <a:ext cx="7086600" cy="569119"/>
          </a:xfrm>
        </p:spPr>
        <p:txBody>
          <a:bodyPr>
            <a:noAutofit/>
          </a:bodyPr>
          <a:lstStyle/>
          <a:p>
            <a:pPr algn="l"/>
            <a:r>
              <a:rPr lang="en-US" sz="2000" b="1" dirty="0" smtClean="0"/>
              <a:t>Sara Beth Davis</a:t>
            </a:r>
            <a:br>
              <a:rPr lang="en-US" sz="2000" b="1" dirty="0" smtClean="0"/>
            </a:br>
            <a:r>
              <a:rPr lang="en-US" sz="2000" i="1" dirty="0" smtClean="0">
                <a:solidFill>
                  <a:schemeClr val="accent1"/>
                </a:solidFill>
              </a:rPr>
              <a:t>Enrolled in her 11</a:t>
            </a:r>
            <a:r>
              <a:rPr lang="en-US" sz="2000" i="1" baseline="30000" dirty="0" smtClean="0">
                <a:solidFill>
                  <a:schemeClr val="accent1"/>
                </a:solidFill>
              </a:rPr>
              <a:t>th</a:t>
            </a:r>
            <a:r>
              <a:rPr lang="en-US" sz="2000" i="1" dirty="0" smtClean="0">
                <a:solidFill>
                  <a:schemeClr val="accent1"/>
                </a:solidFill>
              </a:rPr>
              <a:t> and 12</a:t>
            </a:r>
            <a:r>
              <a:rPr lang="en-US" sz="2000" i="1" baseline="30000" dirty="0" smtClean="0">
                <a:solidFill>
                  <a:schemeClr val="accent1"/>
                </a:solidFill>
              </a:rPr>
              <a:t>th</a:t>
            </a:r>
            <a:r>
              <a:rPr lang="en-US" sz="2000" i="1" dirty="0" smtClean="0">
                <a:solidFill>
                  <a:schemeClr val="accent1"/>
                </a:solidFill>
              </a:rPr>
              <a:t> MDE courses</a:t>
            </a:r>
            <a:endParaRPr lang="en-US" sz="2000" i="1" dirty="0">
              <a:solidFill>
                <a:schemeClr val="accent1"/>
              </a:solidFill>
            </a:endParaRPr>
          </a:p>
        </p:txBody>
      </p:sp>
      <p:sp>
        <p:nvSpPr>
          <p:cNvPr id="4" name="Rectangle 3"/>
          <p:cNvSpPr/>
          <p:nvPr/>
        </p:nvSpPr>
        <p:spPr>
          <a:xfrm>
            <a:off x="0" y="0"/>
            <a:ext cx="1676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5905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Users\Sara\Google Drive\Photos\Selfies - Sara Beth\8057a7acc69111e387030002c99abb4e_8.jpg"/>
          <p:cNvPicPr>
            <a:picLocks noChangeAspect="1" noChangeArrowheads="1"/>
          </p:cNvPicPr>
          <p:nvPr/>
        </p:nvPicPr>
        <p:blipFill>
          <a:blip r:embed="rId2" cstate="print"/>
          <a:srcRect/>
          <a:stretch>
            <a:fillRect/>
          </a:stretch>
        </p:blipFill>
        <p:spPr bwMode="auto">
          <a:xfrm>
            <a:off x="1219199" y="666750"/>
            <a:ext cx="685801" cy="685801"/>
          </a:xfrm>
          <a:prstGeom prst="rect">
            <a:avLst/>
          </a:prstGeom>
          <a:noFill/>
        </p:spPr>
      </p:pic>
      <p:sp>
        <p:nvSpPr>
          <p:cNvPr id="11" name="Rectangle 10"/>
          <p:cNvSpPr/>
          <p:nvPr/>
        </p:nvSpPr>
        <p:spPr>
          <a:xfrm>
            <a:off x="1143000" y="16573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143000" y="27241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143000" y="3790950"/>
            <a:ext cx="838200" cy="8382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t="5564" r="5882"/>
          <a:stretch>
            <a:fillRect/>
          </a:stretch>
        </p:blipFill>
        <p:spPr bwMode="auto">
          <a:xfrm>
            <a:off x="1219200" y="1733550"/>
            <a:ext cx="685799" cy="72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3873582"/>
            <a:ext cx="679368" cy="679368"/>
          </a:xfrm>
          <a:prstGeom prst="rect">
            <a:avLst/>
          </a:prstGeom>
        </p:spPr>
      </p:pic>
      <p:sp>
        <p:nvSpPr>
          <p:cNvPr id="17" name="Title 1"/>
          <p:cNvSpPr txBox="1">
            <a:spLocks/>
          </p:cNvSpPr>
          <p:nvPr/>
        </p:nvSpPr>
        <p:spPr>
          <a:xfrm>
            <a:off x="2133600" y="1733550"/>
            <a:ext cx="7086600" cy="569119"/>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Mary K. French</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i="1" dirty="0" smtClean="0">
                <a:solidFill>
                  <a:schemeClr val="accent1"/>
                </a:solidFill>
                <a:latin typeface="+mj-lt"/>
                <a:ea typeface="+mj-ea"/>
                <a:cs typeface="+mj-cs"/>
              </a:rPr>
              <a:t>Enrolled in her 3</a:t>
            </a:r>
            <a:r>
              <a:rPr lang="en-US" sz="2000" i="1" baseline="30000" dirty="0" smtClean="0">
                <a:solidFill>
                  <a:schemeClr val="accent1"/>
                </a:solidFill>
                <a:latin typeface="+mj-lt"/>
                <a:ea typeface="+mj-ea"/>
                <a:cs typeface="+mj-cs"/>
              </a:rPr>
              <a:t>rd</a:t>
            </a:r>
            <a:r>
              <a:rPr lang="en-US" sz="2000" i="1" dirty="0" smtClean="0">
                <a:solidFill>
                  <a:schemeClr val="accent1"/>
                </a:solidFill>
                <a:latin typeface="+mj-lt"/>
                <a:ea typeface="+mj-ea"/>
                <a:cs typeface="+mj-cs"/>
              </a:rPr>
              <a:t>  and 4</a:t>
            </a:r>
            <a:r>
              <a:rPr lang="en-US" sz="2000" i="1" baseline="30000" dirty="0" smtClean="0">
                <a:solidFill>
                  <a:schemeClr val="accent1"/>
                </a:solidFill>
                <a:latin typeface="+mj-lt"/>
                <a:ea typeface="+mj-ea"/>
                <a:cs typeface="+mj-cs"/>
              </a:rPr>
              <a:t>th</a:t>
            </a:r>
            <a:r>
              <a:rPr lang="en-US" sz="2000" i="1" dirty="0" smtClean="0">
                <a:solidFill>
                  <a:schemeClr val="accent1"/>
                </a:solidFill>
                <a:latin typeface="+mj-lt"/>
                <a:ea typeface="+mj-ea"/>
                <a:cs typeface="+mj-cs"/>
              </a:rPr>
              <a:t> </a:t>
            </a:r>
            <a:r>
              <a:rPr kumimoji="0" lang="en-US" sz="2000" b="0" i="1" u="none" strike="noStrike" kern="1200" cap="none" spc="0" normalizeH="0" baseline="0" noProof="0" dirty="0" smtClean="0">
                <a:ln>
                  <a:noFill/>
                </a:ln>
                <a:solidFill>
                  <a:schemeClr val="accent1"/>
                </a:solidFill>
                <a:effectLst/>
                <a:uLnTx/>
                <a:uFillTx/>
                <a:latin typeface="+mj-lt"/>
                <a:ea typeface="+mj-ea"/>
                <a:cs typeface="+mj-cs"/>
              </a:rPr>
              <a:t>MDE courses</a:t>
            </a:r>
            <a:endParaRPr kumimoji="0" lang="en-US" sz="2000" b="0" i="1" u="none" strike="noStrike" kern="1200" cap="none" spc="0" normalizeH="0" baseline="0" noProof="0" dirty="0">
              <a:ln>
                <a:noFill/>
              </a:ln>
              <a:solidFill>
                <a:schemeClr val="accent1"/>
              </a:solidFill>
              <a:effectLst/>
              <a:uLnTx/>
              <a:uFillTx/>
              <a:latin typeface="+mj-lt"/>
              <a:ea typeface="+mj-ea"/>
              <a:cs typeface="+mj-cs"/>
            </a:endParaRPr>
          </a:p>
        </p:txBody>
      </p:sp>
      <p:sp>
        <p:nvSpPr>
          <p:cNvPr id="18" name="Title 1"/>
          <p:cNvSpPr txBox="1">
            <a:spLocks/>
          </p:cNvSpPr>
          <p:nvPr/>
        </p:nvSpPr>
        <p:spPr>
          <a:xfrm>
            <a:off x="2133600" y="2800350"/>
            <a:ext cx="7086600" cy="569119"/>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Dana</a:t>
            </a:r>
            <a:r>
              <a:rPr kumimoji="0" lang="en-US" sz="2000" b="1" i="0" u="none" strike="noStrike" kern="1200" cap="none" spc="0" normalizeH="0" noProof="0" dirty="0" smtClean="0">
                <a:ln>
                  <a:noFill/>
                </a:ln>
                <a:solidFill>
                  <a:schemeClr val="tx1"/>
                </a:solidFill>
                <a:effectLst/>
                <a:uLnTx/>
                <a:uFillTx/>
                <a:latin typeface="+mj-lt"/>
                <a:ea typeface="+mj-ea"/>
                <a:cs typeface="+mj-cs"/>
              </a:rPr>
              <a:t> </a:t>
            </a:r>
            <a:r>
              <a:rPr kumimoji="0" lang="en-US" sz="2000" b="1" i="0" u="none" strike="noStrike" kern="1200" cap="none" spc="0" normalizeH="0" noProof="0" dirty="0" err="1" smtClean="0">
                <a:ln>
                  <a:noFill/>
                </a:ln>
                <a:solidFill>
                  <a:schemeClr val="tx1"/>
                </a:solidFill>
                <a:effectLst/>
                <a:uLnTx/>
                <a:uFillTx/>
                <a:latin typeface="+mj-lt"/>
                <a:ea typeface="+mj-ea"/>
                <a:cs typeface="+mj-cs"/>
              </a:rPr>
              <a:t>Leshock</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i="1" dirty="0" smtClean="0">
                <a:solidFill>
                  <a:srgbClr val="0070C0"/>
                </a:solidFill>
                <a:latin typeface="+mj-lt"/>
                <a:ea typeface="+mj-ea"/>
                <a:cs typeface="+mj-cs"/>
              </a:rPr>
              <a:t>Enrolled in </a:t>
            </a:r>
            <a:r>
              <a:rPr lang="en-US" sz="2000" i="1" smtClean="0">
                <a:solidFill>
                  <a:srgbClr val="0070C0"/>
                </a:solidFill>
                <a:latin typeface="+mj-lt"/>
                <a:ea typeface="+mj-ea"/>
                <a:cs typeface="+mj-cs"/>
              </a:rPr>
              <a:t>her 4th </a:t>
            </a:r>
            <a:r>
              <a:rPr kumimoji="0" lang="en-US" sz="2000" b="0" i="1" u="none" strike="noStrike" kern="1200" cap="none" spc="0" normalizeH="0" baseline="0" noProof="0" dirty="0" smtClean="0">
                <a:ln>
                  <a:noFill/>
                </a:ln>
                <a:solidFill>
                  <a:srgbClr val="0070C0"/>
                </a:solidFill>
                <a:effectLst/>
                <a:uLnTx/>
                <a:uFillTx/>
                <a:latin typeface="+mj-lt"/>
                <a:ea typeface="+mj-ea"/>
                <a:cs typeface="+mj-cs"/>
              </a:rPr>
              <a:t>MDE course</a:t>
            </a:r>
            <a:endParaRPr kumimoji="0" lang="en-US" sz="2000" b="0" i="1" u="none" strike="noStrike" kern="1200" cap="none" spc="0" normalizeH="0" baseline="0" noProof="0" dirty="0">
              <a:ln>
                <a:noFill/>
              </a:ln>
              <a:solidFill>
                <a:srgbClr val="0070C0"/>
              </a:solidFill>
              <a:effectLst/>
              <a:uLnTx/>
              <a:uFillTx/>
              <a:latin typeface="+mj-lt"/>
              <a:ea typeface="+mj-ea"/>
              <a:cs typeface="+mj-cs"/>
            </a:endParaRPr>
          </a:p>
        </p:txBody>
      </p:sp>
      <p:sp>
        <p:nvSpPr>
          <p:cNvPr id="19" name="Title 1"/>
          <p:cNvSpPr txBox="1">
            <a:spLocks/>
          </p:cNvSpPr>
          <p:nvPr/>
        </p:nvSpPr>
        <p:spPr>
          <a:xfrm>
            <a:off x="2209800" y="3943350"/>
            <a:ext cx="7086600" cy="569119"/>
          </a:xfrm>
          <a:prstGeom prst="rect">
            <a:avLst/>
          </a:prstGeom>
        </p:spPr>
        <p:txBody>
          <a:bodyPr vert="horz" lIns="91440" tIns="45720" rIns="91440" bIns="45720" rtlCol="0" anchor="ctr">
            <a:noAutofit/>
          </a:bodyPr>
          <a:lstStyle/>
          <a:p>
            <a:pPr>
              <a:spcBef>
                <a:spcPct val="0"/>
              </a:spcBef>
            </a:pPr>
            <a:r>
              <a:rPr lang="en-US" sz="2000" b="1" dirty="0" err="1" smtClean="0">
                <a:latin typeface="+mj-lt"/>
                <a:ea typeface="+mj-ea"/>
                <a:cs typeface="+mj-cs"/>
              </a:rPr>
              <a:t>Nathichka</a:t>
            </a:r>
            <a:r>
              <a:rPr lang="en-US" sz="2000" b="1" dirty="0" smtClean="0">
                <a:latin typeface="+mj-lt"/>
                <a:ea typeface="+mj-ea"/>
                <a:cs typeface="+mj-cs"/>
              </a:rPr>
              <a:t> </a:t>
            </a: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Ramzey</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lang="en-US" sz="2000" i="1" dirty="0" smtClean="0">
                <a:solidFill>
                  <a:schemeClr val="accent1"/>
                </a:solidFill>
                <a:latin typeface="+mj-lt"/>
                <a:ea typeface="+mj-ea"/>
                <a:cs typeface="+mj-cs"/>
              </a:rPr>
              <a:t>Enrolled in her 3</a:t>
            </a:r>
            <a:r>
              <a:rPr lang="en-US" sz="2000" i="1" baseline="30000" dirty="0" smtClean="0">
                <a:solidFill>
                  <a:schemeClr val="accent1"/>
                </a:solidFill>
                <a:latin typeface="+mj-lt"/>
                <a:ea typeface="+mj-ea"/>
                <a:cs typeface="+mj-cs"/>
              </a:rPr>
              <a:t>rd</a:t>
            </a:r>
            <a:r>
              <a:rPr lang="en-US" sz="2000" i="1" dirty="0" smtClean="0">
                <a:solidFill>
                  <a:schemeClr val="accent1"/>
                </a:solidFill>
                <a:latin typeface="+mj-lt"/>
                <a:ea typeface="+mj-ea"/>
                <a:cs typeface="+mj-cs"/>
              </a:rPr>
              <a:t> and 4</a:t>
            </a:r>
            <a:r>
              <a:rPr lang="en-US" sz="2000" i="1" baseline="30000" dirty="0" smtClean="0">
                <a:solidFill>
                  <a:schemeClr val="accent1"/>
                </a:solidFill>
                <a:latin typeface="+mj-lt"/>
                <a:ea typeface="+mj-ea"/>
                <a:cs typeface="+mj-cs"/>
              </a:rPr>
              <a:t>th</a:t>
            </a:r>
            <a:r>
              <a:rPr lang="en-US" sz="2000" i="1" dirty="0" smtClean="0">
                <a:solidFill>
                  <a:schemeClr val="accent1"/>
                </a:solidFill>
                <a:latin typeface="+mj-lt"/>
                <a:ea typeface="+mj-ea"/>
                <a:cs typeface="+mj-cs"/>
              </a:rPr>
              <a:t> </a:t>
            </a:r>
            <a:r>
              <a:rPr kumimoji="0" lang="en-US" sz="2000" b="0" i="1" u="none" strike="noStrike" kern="1200" cap="none" spc="0" normalizeH="0" baseline="0" noProof="0" dirty="0" smtClean="0">
                <a:ln>
                  <a:noFill/>
                </a:ln>
                <a:solidFill>
                  <a:schemeClr val="accent1"/>
                </a:solidFill>
                <a:effectLst/>
                <a:uLnTx/>
                <a:uFillTx/>
                <a:latin typeface="+mj-lt"/>
                <a:ea typeface="+mj-ea"/>
                <a:cs typeface="+mj-cs"/>
              </a:rPr>
              <a:t>MDE courses</a:t>
            </a:r>
            <a:endParaRPr kumimoji="0" lang="en-US" sz="2000" b="0" i="1" u="none" strike="noStrike" kern="1200" cap="none" spc="0" normalizeH="0" baseline="0" noProof="0" dirty="0">
              <a:ln>
                <a:noFill/>
              </a:ln>
              <a:solidFill>
                <a:schemeClr val="accent1"/>
              </a:solidFill>
              <a:effectLst/>
              <a:uLnTx/>
              <a:uFillTx/>
              <a:latin typeface="+mj-lt"/>
              <a:ea typeface="+mj-ea"/>
              <a:cs typeface="+mj-cs"/>
            </a:endParaRPr>
          </a:p>
        </p:txBody>
      </p:sp>
      <p:sp>
        <p:nvSpPr>
          <p:cNvPr id="21" name="Title 1"/>
          <p:cNvSpPr txBox="1">
            <a:spLocks/>
          </p:cNvSpPr>
          <p:nvPr/>
        </p:nvSpPr>
        <p:spPr>
          <a:xfrm rot="16200000">
            <a:off x="-2190750" y="2190750"/>
            <a:ext cx="5143500" cy="762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bg1"/>
                </a:solidFill>
                <a:uLnTx/>
                <a:uFillTx/>
                <a:latin typeface="+mj-lt"/>
                <a:ea typeface="+mj-ea"/>
                <a:cs typeface="+mj-cs"/>
              </a:rPr>
              <a:t>GROUP MEMBERS</a:t>
            </a:r>
            <a:endParaRPr kumimoji="0" lang="en-US" sz="4800" b="0" i="1" u="none" strike="noStrike" kern="1200" cap="none" spc="0" normalizeH="0" baseline="0" noProof="0" dirty="0">
              <a:ln>
                <a:noFill/>
              </a:ln>
              <a:solidFill>
                <a:schemeClr val="bg1"/>
              </a:solidFill>
              <a:uLnTx/>
              <a:uFillTx/>
              <a:latin typeface="+mj-lt"/>
              <a:ea typeface="+mj-ea"/>
              <a:cs typeface="+mj-cs"/>
            </a:endParaRPr>
          </a:p>
        </p:txBody>
      </p:sp>
      <p:pic>
        <p:nvPicPr>
          <p:cNvPr id="22" name="Picture 21" descr="IMG_2947.jpg"/>
          <p:cNvPicPr>
            <a:picLocks noChangeAspect="1"/>
          </p:cNvPicPr>
          <p:nvPr/>
        </p:nvPicPr>
        <p:blipFill>
          <a:blip r:embed="rId5" cstate="print">
            <a:extLst>
              <a:ext uri="{28A0092B-C50C-407E-A947-70E740481C1C}">
                <a14:useLocalDpi xmlns:a14="http://schemas.microsoft.com/office/drawing/2010/main" val="0"/>
              </a:ext>
            </a:extLst>
          </a:blip>
          <a:srcRect r="4688" b="27816"/>
          <a:stretch>
            <a:fillRect/>
          </a:stretch>
        </p:blipFill>
        <p:spPr>
          <a:xfrm>
            <a:off x="1219200" y="2800350"/>
            <a:ext cx="685800" cy="6858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232673"/>
          </a:xfrm>
        </p:spPr>
        <p:txBody>
          <a:bodyPr>
            <a:normAutofit fontScale="92500" lnSpcReduction="20000"/>
          </a:bodyPr>
          <a:lstStyle/>
          <a:p>
            <a:r>
              <a:rPr lang="en-US" sz="2400" dirty="0" smtClean="0"/>
              <a:t>Anderson, T., &amp; </a:t>
            </a:r>
            <a:r>
              <a:rPr lang="en-US" sz="2400" dirty="0" err="1" smtClean="0"/>
              <a:t>Dron</a:t>
            </a:r>
            <a:r>
              <a:rPr lang="en-US" sz="2400" dirty="0" smtClean="0"/>
              <a:t>, J. (2012). Learning Technology through Three Generations of Technology Enhanced Distance Education Pedagogy. </a:t>
            </a:r>
            <a:r>
              <a:rPr lang="en-US" sz="2400" i="1" dirty="0" smtClean="0"/>
              <a:t>European Journal Of Open, Distance And E-Learning</a:t>
            </a:r>
            <a:r>
              <a:rPr lang="en-US" sz="2400" dirty="0" smtClean="0"/>
              <a:t>, (2).</a:t>
            </a:r>
          </a:p>
          <a:p>
            <a:r>
              <a:rPr lang="en-US" sz="2400" dirty="0" err="1" smtClean="0"/>
              <a:t>Bilimoria</a:t>
            </a:r>
            <a:r>
              <a:rPr lang="en-US" sz="2400" dirty="0" smtClean="0"/>
              <a:t>, D. (2012, April 3). Inclusive Leadership: Effectively Leading Diverse Teams. </a:t>
            </a:r>
            <a:r>
              <a:rPr lang="en-US" sz="2400" i="1" dirty="0" smtClean="0"/>
              <a:t>Retrieved from https://weatherhead.case.edu/news/2012/04/03/inclusive-leadership-effectively-leading-diverse-teams</a:t>
            </a:r>
            <a:endParaRPr lang="en-US" sz="2400" dirty="0" smtClean="0"/>
          </a:p>
          <a:p>
            <a:r>
              <a:rPr lang="en-US" sz="2400" dirty="0" smtClean="0"/>
              <a:t>Bowers, K. W., Robertson, M., &amp; </a:t>
            </a:r>
            <a:r>
              <a:rPr lang="en-US" sz="2400" dirty="0" err="1" smtClean="0"/>
              <a:t>Parchman</a:t>
            </a:r>
            <a:r>
              <a:rPr lang="en-US" sz="2400" dirty="0" smtClean="0"/>
              <a:t>, M. L. (2012). How Inclusive Leadership Can Help Your Practice Adapt to Change: The most effective leaders realize that everyone’s input  is valuable. </a:t>
            </a:r>
            <a:r>
              <a:rPr lang="en-US" sz="2400" i="1" dirty="0" smtClean="0"/>
              <a:t>Family Practice Management</a:t>
            </a:r>
            <a:r>
              <a:rPr lang="en-US" sz="2400" dirty="0" smtClean="0"/>
              <a:t>, 19(1), 8.</a:t>
            </a:r>
          </a:p>
          <a:p>
            <a:r>
              <a:rPr lang="en-US" sz="2400" dirty="0" smtClean="0"/>
              <a:t>Burns, J.M. (2010). Leadership (Excerpts). In Gill Robinson Hickman (Ed.) </a:t>
            </a:r>
            <a:r>
              <a:rPr lang="en-US" sz="2400" i="1" dirty="0" smtClean="0"/>
              <a:t>Leading organizations: Perspectives for a new era</a:t>
            </a:r>
            <a:r>
              <a:rPr lang="en-US" sz="2400" dirty="0" smtClean="0"/>
              <a:t> (pp. 66-75). Thousand Oaks, CA: Sage Publications.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229600" cy="4156473"/>
          </a:xfrm>
        </p:spPr>
        <p:txBody>
          <a:bodyPr>
            <a:normAutofit fontScale="70000" lnSpcReduction="20000"/>
          </a:bodyPr>
          <a:lstStyle/>
          <a:p>
            <a:r>
              <a:rPr lang="en-US" dirty="0" smtClean="0"/>
              <a:t>French, M., Davis, S., </a:t>
            </a:r>
            <a:r>
              <a:rPr lang="en-US" dirty="0" err="1" smtClean="0"/>
              <a:t>Leshock</a:t>
            </a:r>
            <a:r>
              <a:rPr lang="en-US" dirty="0" smtClean="0"/>
              <a:t>, D., &amp; </a:t>
            </a:r>
            <a:r>
              <a:rPr lang="en-US" dirty="0" err="1" smtClean="0"/>
              <a:t>Ramzey</a:t>
            </a:r>
            <a:r>
              <a:rPr lang="en-US" dirty="0" smtClean="0"/>
              <a:t>, N. (Producers). (2015, June 22). </a:t>
            </a:r>
            <a:r>
              <a:rPr lang="en-US" i="1" dirty="0" smtClean="0"/>
              <a:t>Interview with Professor Alan </a:t>
            </a:r>
            <a:r>
              <a:rPr lang="en-US" i="1" dirty="0" err="1" smtClean="0"/>
              <a:t>Tait</a:t>
            </a:r>
            <a:r>
              <a:rPr lang="en-US" dirty="0" smtClean="0"/>
              <a:t>. [Audio podcast]. Retrieved from https://drive.google.com/open?id=0B7r2I6sqNLhjYzR0SFF5SmNvckU&amp;authuser=0</a:t>
            </a:r>
          </a:p>
          <a:p>
            <a:r>
              <a:rPr lang="en-US" dirty="0" smtClean="0"/>
              <a:t>Greenleaf, R. K.  (2010).  Servant leadership. In Gill Robinson Hickman (Ed.) </a:t>
            </a:r>
            <a:r>
              <a:rPr lang="en-US" i="1" dirty="0" smtClean="0"/>
              <a:t>Leading organizations Perspectives for a new era </a:t>
            </a:r>
            <a:r>
              <a:rPr lang="en-US" dirty="0" smtClean="0"/>
              <a:t>(pp. 87-95).  Thousand Oaks, CA:  Sage Publications.</a:t>
            </a:r>
          </a:p>
          <a:p>
            <a:r>
              <a:rPr lang="en-US" dirty="0" err="1" smtClean="0"/>
              <a:t>Kotter</a:t>
            </a:r>
            <a:r>
              <a:rPr lang="en-US" dirty="0" smtClean="0"/>
              <a:t>, John P. (2012) </a:t>
            </a:r>
            <a:r>
              <a:rPr lang="en-US" i="1" dirty="0" smtClean="0"/>
              <a:t>Leading change</a:t>
            </a:r>
            <a:r>
              <a:rPr lang="en-US" dirty="0" smtClean="0"/>
              <a:t>. New York: Harvard Business School.</a:t>
            </a:r>
          </a:p>
          <a:p>
            <a:r>
              <a:rPr lang="en-US" dirty="0" err="1" smtClean="0"/>
              <a:t>Lewicki</a:t>
            </a:r>
            <a:r>
              <a:rPr lang="en-US" dirty="0" smtClean="0"/>
              <a:t>, R. J., McAllister, D. J., &amp; </a:t>
            </a:r>
            <a:r>
              <a:rPr lang="en-US" dirty="0" err="1" smtClean="0"/>
              <a:t>Bies</a:t>
            </a:r>
            <a:r>
              <a:rPr lang="en-US" dirty="0" smtClean="0"/>
              <a:t>, R. J. (1998). Trust and distrust: New relationships and realities. </a:t>
            </a:r>
            <a:r>
              <a:rPr lang="en-US" i="1" dirty="0" smtClean="0"/>
              <a:t>Academy of Management Review</a:t>
            </a:r>
            <a:r>
              <a:rPr lang="en-US" dirty="0" smtClean="0"/>
              <a:t>, </a:t>
            </a:r>
            <a:r>
              <a:rPr lang="en-US" i="1" dirty="0" smtClean="0"/>
              <a:t>23</a:t>
            </a:r>
            <a:r>
              <a:rPr lang="en-US" dirty="0" smtClean="0"/>
              <a:t>(3), 438-458.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150"/>
            <a:ext cx="8229600" cy="4156473"/>
          </a:xfrm>
        </p:spPr>
        <p:txBody>
          <a:bodyPr>
            <a:normAutofit fontScale="85000" lnSpcReduction="10000"/>
          </a:bodyPr>
          <a:lstStyle/>
          <a:p>
            <a:r>
              <a:rPr lang="en-US" dirty="0" err="1" smtClean="0"/>
              <a:t>McClary</a:t>
            </a:r>
            <a:r>
              <a:rPr lang="en-US" dirty="0" smtClean="0"/>
              <a:t>, J. (2013). Supporting the general education program for distance and adult students. </a:t>
            </a:r>
            <a:r>
              <a:rPr lang="en-US" i="1" dirty="0" smtClean="0"/>
              <a:t>Online Journal of Distance Learning Administration</a:t>
            </a:r>
            <a:r>
              <a:rPr lang="en-US" dirty="0" smtClean="0"/>
              <a:t>, 16(2).</a:t>
            </a:r>
          </a:p>
          <a:p>
            <a:r>
              <a:rPr lang="en-US" dirty="0" err="1" smtClean="0"/>
              <a:t>Natale</a:t>
            </a:r>
            <a:r>
              <a:rPr lang="en-US" dirty="0" smtClean="0"/>
              <a:t>, S., </a:t>
            </a:r>
            <a:r>
              <a:rPr lang="en-US" dirty="0" err="1" smtClean="0"/>
              <a:t>Libertella</a:t>
            </a:r>
            <a:r>
              <a:rPr lang="en-US" dirty="0" smtClean="0"/>
              <a:t>, A., &amp; Doran, C. (2015). For-Profit Education: The Sleep of Ethical Reason. </a:t>
            </a:r>
            <a:r>
              <a:rPr lang="en-US" i="1" dirty="0" smtClean="0"/>
              <a:t>Journal Of Business Ethics</a:t>
            </a:r>
            <a:r>
              <a:rPr lang="en-US" dirty="0" smtClean="0"/>
              <a:t>, </a:t>
            </a:r>
            <a:r>
              <a:rPr lang="en-US" i="1" dirty="0" smtClean="0"/>
              <a:t>126</a:t>
            </a:r>
            <a:r>
              <a:rPr lang="en-US" dirty="0" smtClean="0"/>
              <a:t>(3), 415..</a:t>
            </a:r>
          </a:p>
          <a:p>
            <a:r>
              <a:rPr lang="en-US" dirty="0" smtClean="0"/>
              <a:t>The Open University (</a:t>
            </a:r>
            <a:r>
              <a:rPr lang="en-US" dirty="0" err="1" smtClean="0"/>
              <a:t>n.d</a:t>
            </a:r>
            <a:r>
              <a:rPr lang="en-US" dirty="0" smtClean="0"/>
              <a:t>.). The mission statement page: How we deliver our plan. </a:t>
            </a:r>
            <a:r>
              <a:rPr lang="en-US" i="1" dirty="0" smtClean="0"/>
              <a:t>The Open University website. Retrieved from https://www.open.ac.uk/about/main/mission</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581150"/>
            <a:ext cx="9144000" cy="1812127"/>
          </a:xfrm>
        </p:spPr>
        <p:txBody>
          <a:bodyPr>
            <a:noAutofit/>
          </a:bodyPr>
          <a:lstStyle/>
          <a:p>
            <a:r>
              <a:rPr lang="en-US" sz="6600" b="1" dirty="0" smtClean="0">
                <a:solidFill>
                  <a:schemeClr val="bg1"/>
                </a:solidFill>
                <a:effectLst>
                  <a:outerShdw blurRad="38100" dist="38100" dir="2700000" algn="tl">
                    <a:srgbClr val="000000">
                      <a:alpha val="43137"/>
                    </a:srgbClr>
                  </a:outerShdw>
                </a:effectLst>
              </a:rPr>
              <a:t>Interview Questions </a:t>
            </a:r>
            <a:br>
              <a:rPr lang="en-US" sz="6600" b="1" dirty="0" smtClean="0">
                <a:solidFill>
                  <a:schemeClr val="bg1"/>
                </a:solidFill>
                <a:effectLst>
                  <a:outerShdw blurRad="38100" dist="38100" dir="2700000" algn="tl">
                    <a:srgbClr val="000000">
                      <a:alpha val="43137"/>
                    </a:srgbClr>
                  </a:outerShdw>
                </a:effectLst>
              </a:rPr>
            </a:br>
            <a:r>
              <a:rPr lang="en-US" sz="6600" b="1" dirty="0" smtClean="0">
                <a:solidFill>
                  <a:schemeClr val="bg1"/>
                </a:solidFill>
                <a:effectLst>
                  <a:outerShdw blurRad="38100" dist="38100" dir="2700000" algn="tl">
                    <a:srgbClr val="000000">
                      <a:alpha val="43137"/>
                    </a:srgbClr>
                  </a:outerShdw>
                </a:effectLst>
              </a:rPr>
              <a:t>and Analysis</a:t>
            </a:r>
            <a:endParaRPr lang="en-US" sz="66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90550"/>
            <a:ext cx="7086600" cy="1102519"/>
          </a:xfrm>
        </p:spPr>
        <p:txBody>
          <a:bodyPr>
            <a:noAutofit/>
          </a:bodyPr>
          <a:lstStyle/>
          <a:p>
            <a:pPr algn="l"/>
            <a:r>
              <a:rPr lang="en-US" sz="2800" b="1" dirty="0"/>
              <a:t>What is your vision for distance education and the role that leadership may play?</a:t>
            </a:r>
            <a:endParaRPr lang="en-US" sz="2800" dirty="0"/>
          </a:p>
        </p:txBody>
      </p:sp>
      <p:sp>
        <p:nvSpPr>
          <p:cNvPr id="3" name="Content Placeholder 2"/>
          <p:cNvSpPr>
            <a:spLocks noGrp="1"/>
          </p:cNvSpPr>
          <p:nvPr>
            <p:ph type="subTitle" idx="1"/>
          </p:nvPr>
        </p:nvSpPr>
        <p:spPr>
          <a:xfrm>
            <a:off x="1828800" y="2571750"/>
            <a:ext cx="6400800" cy="1828800"/>
          </a:xfrm>
        </p:spPr>
        <p:txBody>
          <a:bodyPr>
            <a:normAutofit fontScale="62500" lnSpcReduction="20000"/>
          </a:bodyPr>
          <a:lstStyle/>
          <a:p>
            <a:pPr marL="1588" indent="-1588" algn="l"/>
            <a:r>
              <a:rPr lang="en-US" sz="3600" dirty="0" smtClean="0">
                <a:solidFill>
                  <a:schemeClr val="tx1"/>
                </a:solidFill>
              </a:rPr>
              <a:t>“My vision for  DE, on-line learning, e-learning, should provide a set of flexible approaches to include people, with families, people in the work place, and increasing learning into the upper reaches of secondary schools to support learners who wouldn't be able to learn otherwise.”</a:t>
            </a:r>
            <a:endParaRPr lang="en-US" sz="3600" dirty="0">
              <a:solidFill>
                <a:schemeClr val="tx1"/>
              </a:solidFill>
            </a:endParaRPr>
          </a:p>
          <a:p>
            <a:pPr marL="1588" indent="-1588" algn="l">
              <a:buNone/>
            </a:pPr>
            <a:endParaRPr lang="en-US"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IMG_2947.jpg"/>
          <p:cNvPicPr>
            <a:picLocks noChangeAspect="1"/>
          </p:cNvPicPr>
          <p:nvPr/>
        </p:nvPicPr>
        <p:blipFill>
          <a:blip r:embed="rId2" cstate="print">
            <a:extLst>
              <a:ext uri="{28A0092B-C50C-407E-A947-70E740481C1C}">
                <a14:useLocalDpi xmlns:a14="http://schemas.microsoft.com/office/drawing/2010/main" val="0"/>
              </a:ext>
            </a:extLst>
          </a:blip>
          <a:srcRect r="4688" b="27816"/>
          <a:stretch>
            <a:fillRect/>
          </a:stretch>
        </p:blipFill>
        <p:spPr>
          <a:xfrm>
            <a:off x="381000" y="742950"/>
            <a:ext cx="1219200" cy="1219200"/>
          </a:xfrm>
          <a:prstGeom prst="rect">
            <a:avLst/>
          </a:prstGeom>
        </p:spPr>
      </p:pic>
      <p:sp>
        <p:nvSpPr>
          <p:cNvPr id="10" name="Content Placeholder 9"/>
          <p:cNvSpPr>
            <a:spLocks noGrp="1"/>
          </p:cNvSpPr>
          <p:nvPr>
            <p:ph idx="1"/>
          </p:nvPr>
        </p:nvSpPr>
        <p:spPr>
          <a:xfrm>
            <a:off x="1828800" y="666750"/>
            <a:ext cx="6858000" cy="3927873"/>
          </a:xfrm>
        </p:spPr>
        <p:txBody>
          <a:bodyPr>
            <a:normAutofit fontScale="70000" lnSpcReduction="20000"/>
          </a:bodyPr>
          <a:lstStyle/>
          <a:p>
            <a:pPr marL="0" indent="0">
              <a:buNone/>
            </a:pPr>
            <a:r>
              <a:rPr lang="en-US" dirty="0" smtClean="0"/>
              <a:t>Professor </a:t>
            </a:r>
            <a:r>
              <a:rPr lang="en-US" dirty="0" err="1" smtClean="0"/>
              <a:t>Tait’s</a:t>
            </a:r>
            <a:r>
              <a:rPr lang="en-US" dirty="0" smtClean="0"/>
              <a:t> (2015) vision is family oriented when it comes to DE and online learning. He would like it to be used for flexibility, especially for those individuals who have a family, work, and for those who are in the secondary schools.  </a:t>
            </a:r>
          </a:p>
          <a:p>
            <a:pPr marL="0" indent="0">
              <a:buNone/>
            </a:pPr>
            <a:r>
              <a:rPr lang="en-US" dirty="0" smtClean="0"/>
              <a:t>Having a leadership role in this type of field, Professor </a:t>
            </a:r>
            <a:r>
              <a:rPr lang="en-US" dirty="0" err="1" smtClean="0"/>
              <a:t>Tait</a:t>
            </a:r>
            <a:r>
              <a:rPr lang="en-US" dirty="0" smtClean="0"/>
              <a:t> (2015) stresses that you need to have a vision to be able to understand and transform yourself into this type of environment. Lead by example as noted by </a:t>
            </a:r>
            <a:r>
              <a:rPr lang="en-US" dirty="0" err="1" smtClean="0"/>
              <a:t>Kotter</a:t>
            </a:r>
            <a:r>
              <a:rPr lang="en-US" dirty="0" smtClean="0"/>
              <a:t> (2012), you will show how your vision will turn out. You need to understand what technology is all about before your throw yourself out there.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90550"/>
            <a:ext cx="7086600" cy="1102519"/>
          </a:xfrm>
        </p:spPr>
        <p:txBody>
          <a:bodyPr>
            <a:noAutofit/>
          </a:bodyPr>
          <a:lstStyle/>
          <a:p>
            <a:pPr algn="l"/>
            <a:r>
              <a:rPr lang="en-US" sz="2800" b="1" dirty="0"/>
              <a:t>What role does technology play in your vision? </a:t>
            </a:r>
            <a:endParaRPr lang="en-US" sz="2800" dirty="0"/>
          </a:p>
        </p:txBody>
      </p:sp>
      <p:sp>
        <p:nvSpPr>
          <p:cNvPr id="3" name="Content Placeholder 2"/>
          <p:cNvSpPr>
            <a:spLocks noGrp="1"/>
          </p:cNvSpPr>
          <p:nvPr>
            <p:ph type="subTitle" idx="1"/>
          </p:nvPr>
        </p:nvSpPr>
        <p:spPr>
          <a:xfrm>
            <a:off x="1828800" y="2571750"/>
            <a:ext cx="6858000" cy="1905000"/>
          </a:xfrm>
        </p:spPr>
        <p:txBody>
          <a:bodyPr>
            <a:noAutofit/>
          </a:bodyPr>
          <a:lstStyle/>
          <a:p>
            <a:pPr marL="1588" indent="-1588" algn="l"/>
            <a:r>
              <a:rPr lang="en-US" sz="1800" dirty="0" smtClean="0">
                <a:solidFill>
                  <a:schemeClr val="tx1"/>
                </a:solidFill>
              </a:rPr>
              <a:t>“DE </a:t>
            </a:r>
            <a:r>
              <a:rPr lang="en-US" sz="1800" dirty="0">
                <a:solidFill>
                  <a:schemeClr val="tx1"/>
                </a:solidFill>
              </a:rPr>
              <a:t>uses technology, absolutely </a:t>
            </a:r>
            <a:r>
              <a:rPr lang="en-US" sz="1800" dirty="0" smtClean="0">
                <a:solidFill>
                  <a:schemeClr val="tx1"/>
                </a:solidFill>
              </a:rPr>
              <a:t>, out </a:t>
            </a:r>
            <a:r>
              <a:rPr lang="en-US" sz="1800" dirty="0">
                <a:solidFill>
                  <a:schemeClr val="tx1"/>
                </a:solidFill>
              </a:rPr>
              <a:t>of necessity. Using the technologies intimately is very </a:t>
            </a:r>
            <a:r>
              <a:rPr lang="en-US" sz="1800" dirty="0" smtClean="0">
                <a:solidFill>
                  <a:schemeClr val="tx1"/>
                </a:solidFill>
              </a:rPr>
              <a:t>important. </a:t>
            </a:r>
            <a:r>
              <a:rPr lang="en-US" sz="1800" dirty="0">
                <a:solidFill>
                  <a:schemeClr val="tx1"/>
                </a:solidFill>
              </a:rPr>
              <a:t> We're about 20 years into the digital revolution </a:t>
            </a:r>
            <a:r>
              <a:rPr lang="en-US" sz="1800" dirty="0" smtClean="0">
                <a:solidFill>
                  <a:schemeClr val="tx1"/>
                </a:solidFill>
              </a:rPr>
              <a:t>. We're </a:t>
            </a:r>
            <a:r>
              <a:rPr lang="en-US" sz="1800" dirty="0">
                <a:solidFill>
                  <a:schemeClr val="tx1"/>
                </a:solidFill>
              </a:rPr>
              <a:t>half way through what the digital revolution can offer </a:t>
            </a:r>
            <a:r>
              <a:rPr lang="en-US" sz="1800" dirty="0" smtClean="0">
                <a:solidFill>
                  <a:schemeClr val="tx1"/>
                </a:solidFill>
              </a:rPr>
              <a:t>DE, </a:t>
            </a:r>
            <a:r>
              <a:rPr lang="en-US" sz="1800" dirty="0">
                <a:solidFill>
                  <a:schemeClr val="tx1"/>
                </a:solidFill>
              </a:rPr>
              <a:t>which is as big a revolution as the print revolution in the 15th century. So I think </a:t>
            </a:r>
            <a:r>
              <a:rPr lang="en-US" sz="1800" dirty="0" smtClean="0">
                <a:solidFill>
                  <a:schemeClr val="tx1"/>
                </a:solidFill>
              </a:rPr>
              <a:t>it </a:t>
            </a:r>
            <a:r>
              <a:rPr lang="en-US" sz="1800" dirty="0">
                <a:solidFill>
                  <a:schemeClr val="tx1"/>
                </a:solidFill>
              </a:rPr>
              <a:t>is a very exciting time to be </a:t>
            </a:r>
            <a:r>
              <a:rPr lang="en-US" sz="1800" dirty="0" smtClean="0">
                <a:solidFill>
                  <a:schemeClr val="tx1"/>
                </a:solidFill>
              </a:rPr>
              <a:t>practicing”</a:t>
            </a:r>
            <a:endParaRPr lang="en-US" sz="1800"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Leshock, D., &amp; Ramzey, M. (Producers). (2015, June 22). </a:t>
            </a:r>
            <a:r>
              <a:rPr lang="en-US" sz="1050" i="1" dirty="0">
                <a:solidFill>
                  <a:schemeClr val="tx1">
                    <a:lumMod val="50000"/>
                    <a:lumOff val="50000"/>
                  </a:schemeClr>
                </a:solidFill>
              </a:rPr>
              <a:t>Interview with Professor Alan 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extLst>
      <p:ext uri="{BB962C8B-B14F-4D97-AF65-F5344CB8AC3E}">
        <p14:creationId xmlns:p14="http://schemas.microsoft.com/office/powerpoint/2010/main" val="3061735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09550"/>
            <a:ext cx="7162800" cy="4933950"/>
          </a:xfrm>
        </p:spPr>
        <p:txBody>
          <a:bodyPr>
            <a:noAutofit/>
          </a:bodyPr>
          <a:lstStyle/>
          <a:p>
            <a:pPr marL="0" indent="0">
              <a:spcBef>
                <a:spcPts val="0"/>
              </a:spcBef>
              <a:buNone/>
            </a:pPr>
            <a:r>
              <a:rPr lang="en-US" sz="1800" dirty="0" smtClean="0"/>
              <a:t>The organizations of the future according to Kotter (2012) will change at an alarming rate due to an economy which is driven by global competition. Technology will also change at the same rate, as Professor Tait suggests in this interview. An important part of the Open University’s (OU) strategy is the following: </a:t>
            </a:r>
            <a:r>
              <a:rPr lang="en-US" sz="1800" dirty="0"/>
              <a:t>“We lead the learning revolution, placing innovation at the heart of our teaching and research” </a:t>
            </a:r>
            <a:r>
              <a:rPr lang="en-US" sz="1800" dirty="0" smtClean="0"/>
              <a:t>(OU, </a:t>
            </a:r>
            <a:r>
              <a:rPr lang="en-US" sz="1800" dirty="0" err="1" smtClean="0"/>
              <a:t>n.d.</a:t>
            </a:r>
            <a:r>
              <a:rPr lang="en-US" sz="1800" dirty="0" smtClean="0"/>
              <a:t>, Strategic Plan 2012-2017, </a:t>
            </a:r>
            <a:r>
              <a:rPr lang="en-US" sz="1800" dirty="0"/>
              <a:t>p. 5).  </a:t>
            </a:r>
            <a:r>
              <a:rPr lang="en-US" sz="1800" dirty="0" smtClean="0"/>
              <a:t>Dr. Alan Tait and the OU confirm Kotter’s comments in regards to organizations and the rate of change needed to survive in the 21</a:t>
            </a:r>
            <a:r>
              <a:rPr lang="en-US" sz="1800" baseline="30000" dirty="0" smtClean="0"/>
              <a:t>st</a:t>
            </a:r>
            <a:r>
              <a:rPr lang="en-US" sz="1800" dirty="0" smtClean="0"/>
              <a:t> century. </a:t>
            </a:r>
          </a:p>
          <a:p>
            <a:pPr marL="0" indent="0">
              <a:spcBef>
                <a:spcPts val="0"/>
              </a:spcBef>
              <a:buNone/>
            </a:pPr>
            <a:endParaRPr lang="en-US" sz="1800" dirty="0" smtClean="0"/>
          </a:p>
          <a:p>
            <a:pPr marL="0" indent="0">
              <a:spcBef>
                <a:spcPts val="0"/>
              </a:spcBef>
              <a:buNone/>
            </a:pPr>
            <a:r>
              <a:rPr lang="en-US" sz="1800" dirty="0" smtClean="0"/>
              <a:t>Strategic leadership is described as a person’s or team’s capacity to predict change </a:t>
            </a:r>
            <a:r>
              <a:rPr lang="en-US" sz="1800" dirty="0"/>
              <a:t>(Burns, 2010). </a:t>
            </a:r>
            <a:r>
              <a:rPr lang="en-US" sz="1800" dirty="0" smtClean="0"/>
              <a:t>Dr. Tait and his team at the OU showcased these qualities as they anticipated for future technological innovations as evidenced by the 2012-17 plan found on the university’s website. The strategic plan included a strong commitment to modernization, research, and technology. The 2015 interview confirms Dr. Tait’s part in the OU’s technological revolution. </a:t>
            </a:r>
            <a:endParaRPr lang="en-US" sz="1800" dirty="0"/>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304800" y="6667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04800" y="666750"/>
            <a:ext cx="1371600" cy="1219200"/>
          </a:xfrm>
        </p:spPr>
        <p:txBody>
          <a:bodyPr>
            <a:noAutofit/>
          </a:bodyPr>
          <a:lstStyle/>
          <a:p>
            <a:r>
              <a:rPr lang="en-US" sz="2000" b="1" dirty="0" smtClean="0"/>
              <a:t>Analysis by </a:t>
            </a:r>
            <a:br>
              <a:rPr lang="en-US" sz="2000" b="1" dirty="0" smtClean="0"/>
            </a:br>
            <a:r>
              <a:rPr lang="en-US" sz="2000" b="1" dirty="0" smtClean="0"/>
              <a:t>Mary K.</a:t>
            </a:r>
            <a:endParaRPr lang="en-US" sz="2000" b="1" dirty="0"/>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t="5564" r="5882" b="5405"/>
          <a:stretch>
            <a:fillRect/>
          </a:stretch>
        </p:blipFill>
        <p:spPr bwMode="auto">
          <a:xfrm>
            <a:off x="381000" y="742950"/>
            <a:ext cx="12192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209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38150"/>
            <a:ext cx="7086600" cy="1752600"/>
          </a:xfrm>
        </p:spPr>
        <p:txBody>
          <a:bodyPr>
            <a:noAutofit/>
          </a:bodyPr>
          <a:lstStyle/>
          <a:p>
            <a:pPr algn="l"/>
            <a:r>
              <a:rPr lang="en-US" sz="2800" b="1" dirty="0"/>
              <a:t>What are the biggest challenges you foresee for the DE field and how do you think current and future DE leaders can help combat these challenges?  </a:t>
            </a:r>
            <a:endParaRPr lang="en-US" sz="2800" dirty="0"/>
          </a:p>
        </p:txBody>
      </p:sp>
      <p:sp>
        <p:nvSpPr>
          <p:cNvPr id="3" name="Content Placeholder 2"/>
          <p:cNvSpPr>
            <a:spLocks noGrp="1"/>
          </p:cNvSpPr>
          <p:nvPr>
            <p:ph type="subTitle" idx="1"/>
          </p:nvPr>
        </p:nvSpPr>
        <p:spPr>
          <a:xfrm>
            <a:off x="1816925" y="2512375"/>
            <a:ext cx="7071750" cy="2057400"/>
          </a:xfrm>
        </p:spPr>
        <p:txBody>
          <a:bodyPr>
            <a:normAutofit/>
          </a:bodyPr>
          <a:lstStyle/>
          <a:p>
            <a:pPr marL="1588" indent="-1588" algn="l"/>
            <a:r>
              <a:rPr lang="en-US" sz="2800" dirty="0" smtClean="0">
                <a:solidFill>
                  <a:schemeClr val="tx1"/>
                </a:solidFill>
              </a:rPr>
              <a:t>“The big challenges I think lie around the way in which DE is usually associated with lower quality.”</a:t>
            </a:r>
            <a:endParaRPr lang="en-US" sz="2800" dirty="0">
              <a:solidFill>
                <a:schemeClr val="tx1"/>
              </a:solidFill>
            </a:endParaRPr>
          </a:p>
          <a:p>
            <a:pPr marL="1588" indent="-1588" algn="l">
              <a:buNone/>
            </a:pPr>
            <a:endParaRPr lang="en-US" dirty="0">
              <a:solidFill>
                <a:schemeClr val="tx1"/>
              </a:solidFill>
            </a:endParaRPr>
          </a:p>
        </p:txBody>
      </p:sp>
      <p:sp>
        <p:nvSpPr>
          <p:cNvPr id="4" name="Rectangle 3"/>
          <p:cNvSpPr/>
          <p:nvPr/>
        </p:nvSpPr>
        <p:spPr>
          <a:xfrm>
            <a:off x="0" y="0"/>
            <a:ext cx="1295400" cy="51435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666750"/>
            <a:ext cx="1371600" cy="990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0" name="Picture 4" descr="http://www.teachergig.com/uploads/images/jobs/1384321008.jpg"/>
          <p:cNvPicPr>
            <a:picLocks noChangeAspect="1" noChangeArrowheads="1"/>
          </p:cNvPicPr>
          <p:nvPr/>
        </p:nvPicPr>
        <p:blipFill>
          <a:blip r:embed="rId2" cstate="print"/>
          <a:srcRect/>
          <a:stretch>
            <a:fillRect/>
          </a:stretch>
        </p:blipFill>
        <p:spPr bwMode="auto">
          <a:xfrm>
            <a:off x="381000" y="742951"/>
            <a:ext cx="1189337" cy="838200"/>
          </a:xfrm>
          <a:prstGeom prst="rect">
            <a:avLst/>
          </a:prstGeom>
          <a:noFill/>
        </p:spPr>
      </p:pic>
      <p:sp>
        <p:nvSpPr>
          <p:cNvPr id="10" name="Rectangle 9"/>
          <p:cNvSpPr/>
          <p:nvPr/>
        </p:nvSpPr>
        <p:spPr>
          <a:xfrm>
            <a:off x="304800" y="2495550"/>
            <a:ext cx="1371600" cy="1371600"/>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https://0.academia-photos.com/3839510/1405711/1726935/s200_alan.tait.jpg"/>
          <p:cNvPicPr>
            <a:picLocks noChangeAspect="1" noChangeArrowheads="1"/>
          </p:cNvPicPr>
          <p:nvPr/>
        </p:nvPicPr>
        <p:blipFill>
          <a:blip r:embed="rId3" cstate="print"/>
          <a:srcRect/>
          <a:stretch>
            <a:fillRect/>
          </a:stretch>
        </p:blipFill>
        <p:spPr bwMode="auto">
          <a:xfrm>
            <a:off x="381000" y="2571750"/>
            <a:ext cx="1219200" cy="1219200"/>
          </a:xfrm>
          <a:prstGeom prst="rect">
            <a:avLst/>
          </a:prstGeom>
          <a:noFill/>
        </p:spPr>
      </p:pic>
      <p:sp>
        <p:nvSpPr>
          <p:cNvPr id="11" name="TextBox 10"/>
          <p:cNvSpPr txBox="1"/>
          <p:nvPr/>
        </p:nvSpPr>
        <p:spPr>
          <a:xfrm>
            <a:off x="1371600" y="4705350"/>
            <a:ext cx="7620000" cy="577081"/>
          </a:xfrm>
          <a:prstGeom prst="rect">
            <a:avLst/>
          </a:prstGeom>
          <a:noFill/>
        </p:spPr>
        <p:txBody>
          <a:bodyPr wrap="square" rtlCol="0">
            <a:spAutoFit/>
          </a:bodyPr>
          <a:lstStyle/>
          <a:p>
            <a:r>
              <a:rPr lang="en-US" sz="1050" dirty="0">
                <a:solidFill>
                  <a:schemeClr val="tx1">
                    <a:lumMod val="50000"/>
                    <a:lumOff val="50000"/>
                  </a:schemeClr>
                </a:solidFill>
              </a:rPr>
              <a:t>French, M., Davis, S., </a:t>
            </a:r>
            <a:r>
              <a:rPr lang="en-US" sz="1050" dirty="0" err="1">
                <a:solidFill>
                  <a:schemeClr val="tx1">
                    <a:lumMod val="50000"/>
                    <a:lumOff val="50000"/>
                  </a:schemeClr>
                </a:solidFill>
              </a:rPr>
              <a:t>Leshock</a:t>
            </a:r>
            <a:r>
              <a:rPr lang="en-US" sz="1050" dirty="0">
                <a:solidFill>
                  <a:schemeClr val="tx1">
                    <a:lumMod val="50000"/>
                    <a:lumOff val="50000"/>
                  </a:schemeClr>
                </a:solidFill>
              </a:rPr>
              <a:t>, D., &amp; </a:t>
            </a:r>
            <a:r>
              <a:rPr lang="en-US" sz="1050" dirty="0" err="1">
                <a:solidFill>
                  <a:schemeClr val="tx1">
                    <a:lumMod val="50000"/>
                    <a:lumOff val="50000"/>
                  </a:schemeClr>
                </a:solidFill>
              </a:rPr>
              <a:t>Ramzey</a:t>
            </a:r>
            <a:r>
              <a:rPr lang="en-US" sz="1050" dirty="0">
                <a:solidFill>
                  <a:schemeClr val="tx1">
                    <a:lumMod val="50000"/>
                    <a:lumOff val="50000"/>
                  </a:schemeClr>
                </a:solidFill>
              </a:rPr>
              <a:t>, M. (Producers). (2015, June 22). </a:t>
            </a:r>
            <a:r>
              <a:rPr lang="en-US" sz="1050" i="1" dirty="0">
                <a:solidFill>
                  <a:schemeClr val="tx1">
                    <a:lumMod val="50000"/>
                    <a:lumOff val="50000"/>
                  </a:schemeClr>
                </a:solidFill>
              </a:rPr>
              <a:t>Interview with Professor Alan </a:t>
            </a:r>
            <a:r>
              <a:rPr lang="en-US" sz="1050" i="1" dirty="0" err="1">
                <a:solidFill>
                  <a:schemeClr val="tx1">
                    <a:lumMod val="50000"/>
                    <a:lumOff val="50000"/>
                  </a:schemeClr>
                </a:solidFill>
              </a:rPr>
              <a:t>Tait</a:t>
            </a:r>
            <a:r>
              <a:rPr lang="en-US" sz="1050" dirty="0">
                <a:solidFill>
                  <a:schemeClr val="tx1">
                    <a:lumMod val="50000"/>
                    <a:lumOff val="50000"/>
                  </a:schemeClr>
                </a:solidFill>
              </a:rPr>
              <a:t>. [Audio podcast]. Retrieved from https://drive.google.com/open?id=0B7r2I6sqNLhjYzR0SFF5SmNvckU&amp;authuser=0</a:t>
            </a:r>
          </a:p>
          <a:p>
            <a:endParaRPr lang="en-US" sz="1050" dirty="0">
              <a:solidFill>
                <a:schemeClr val="tx1">
                  <a:lumMod val="50000"/>
                  <a:lumOff val="5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2697</TotalTime>
  <Words>2880</Words>
  <Application>Microsoft Office PowerPoint</Application>
  <PresentationFormat>On-screen Show (16:9)</PresentationFormat>
  <Paragraphs>87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Interview with Dr. Alan Tait</vt:lpstr>
      <vt:lpstr>Professor Alan Tait Director, International Development Pro-Vice Chancellor (Academic) Dean of the Faculty of Education and Language Studies </vt:lpstr>
      <vt:lpstr>Sara Beth Davis Enrolled in her 11th and 12th MDE courses</vt:lpstr>
      <vt:lpstr>Interview Questions  and Analysis</vt:lpstr>
      <vt:lpstr>What is your vision for distance education and the role that leadership may play?</vt:lpstr>
      <vt:lpstr>PowerPoint Presentation</vt:lpstr>
      <vt:lpstr>What role does technology play in your vision? </vt:lpstr>
      <vt:lpstr>Analysis by  Mary K.</vt:lpstr>
      <vt:lpstr>What are the biggest challenges you foresee for the DE field and how do you think current and future DE leaders can help combat these challenges?  </vt:lpstr>
      <vt:lpstr>PowerPoint Presentation</vt:lpstr>
      <vt:lpstr>What are the biggest challenges specifically for academic DE institutions?</vt:lpstr>
      <vt:lpstr>PowerPoint Presentation</vt:lpstr>
      <vt:lpstr>What strategies have you employed to successfully steer an organization in the right direction when change was needed?</vt:lpstr>
      <vt:lpstr>PowerPoint Presentation</vt:lpstr>
      <vt:lpstr>What steps should DE organizations take ensure their survival in this technology driven world?</vt:lpstr>
      <vt:lpstr>PowerPoint Presentation</vt:lpstr>
      <vt:lpstr>Do you foresee any specific types of organizations struggling in the future? </vt:lpstr>
      <vt:lpstr>PowerPoint Presentation</vt:lpstr>
      <vt:lpstr>How would you describe your leadership style? </vt:lpstr>
      <vt:lpstr>PowerPoint Presentation</vt:lpstr>
      <vt:lpstr>What leadership types do you believe is the most effective in DE?</vt:lpstr>
      <vt:lpstr>PowerPoint Presentation</vt:lpstr>
      <vt:lpstr>What advice do you have for aspiring DE professionals? </vt:lpstr>
      <vt:lpstr>PowerPoint Presentation</vt:lpstr>
      <vt:lpstr>Individual Reflections</vt:lpstr>
      <vt:lpstr>PowerPoint Presentation</vt:lpstr>
      <vt:lpstr>It was a pleasure to sit and listen to the interview with Dr. Alan Tait. The interview was a great learning experience. One thing that stood out was how he described his vision. He mentioned family oriented and flexibility as part of his vision, which is extremely important in DE. He shared a lot of valuable knowledge that I can implement throughout my program and as I build upon my career field.   -Nathichka Ramzey</vt:lpstr>
      <vt:lpstr>          Kotter (2012) talks about how companies can move ahead in the 21st century by having leaders that are life time learners. These life-long learners are risk-takers, have a humble self-image, listen, and learn from other people. Dr. Tait underscored each of these traits in the interview, and practices these principles.  Dr. Tait’s closing words to us as aspiring DE leaders was  “to take the long journey, seek long term job satisfaction rather than material wealth” (Tait, 2015). In the end, it is mentors such as Dr. Tait who inspire us to take risks, believe in our profession, and move ahead in our life-time journeys as students and leaders of DE. – Mary K. French </vt:lpstr>
      <vt:lpstr>References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 with Dr. Alan Tait</dc:title>
  <dc:creator>Sara</dc:creator>
  <cp:lastModifiedBy>Mary K</cp:lastModifiedBy>
  <cp:revision>56</cp:revision>
  <dcterms:created xsi:type="dcterms:W3CDTF">2015-07-05T19:10:22Z</dcterms:created>
  <dcterms:modified xsi:type="dcterms:W3CDTF">2015-07-13T20:09:49Z</dcterms:modified>
</cp:coreProperties>
</file>